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57" r:id="rId4"/>
    <p:sldId id="258" r:id="rId5"/>
    <p:sldId id="260" r:id="rId6"/>
    <p:sldId id="261" r:id="rId7"/>
    <p:sldId id="262" r:id="rId8"/>
    <p:sldId id="263" r:id="rId9"/>
    <p:sldId id="259" r:id="rId10"/>
    <p:sldId id="264" r:id="rId11"/>
    <p:sldId id="265" r:id="rId12"/>
    <p:sldId id="274" r:id="rId13"/>
    <p:sldId id="268" r:id="rId14"/>
    <p:sldId id="275" r:id="rId15"/>
    <p:sldId id="276" r:id="rId16"/>
    <p:sldId id="277" r:id="rId17"/>
    <p:sldId id="278" r:id="rId18"/>
    <p:sldId id="279" r:id="rId19"/>
    <p:sldId id="284" r:id="rId20"/>
    <p:sldId id="266" r:id="rId21"/>
    <p:sldId id="281" r:id="rId22"/>
    <p:sldId id="282" r:id="rId23"/>
    <p:sldId id="280" r:id="rId24"/>
    <p:sldId id="283" r:id="rId25"/>
    <p:sldId id="285" r:id="rId26"/>
    <p:sldId id="267" r:id="rId27"/>
    <p:sldId id="269" r:id="rId28"/>
    <p:sldId id="271" r:id="rId29"/>
    <p:sldId id="286" r:id="rId30"/>
    <p:sldId id="287" r:id="rId31"/>
    <p:sldId id="295"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8"/>
    <p:restoredTop sz="94646"/>
  </p:normalViewPr>
  <p:slideViewPr>
    <p:cSldViewPr snapToGrid="0">
      <p:cViewPr varScale="1">
        <p:scale>
          <a:sx n="99" d="100"/>
          <a:sy n="99" d="100"/>
        </p:scale>
        <p:origin x="192"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37AA8-C43B-4828-8C65-80289F77261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lv-LV"/>
        </a:p>
      </dgm:t>
    </dgm:pt>
    <dgm:pt modelId="{2F79CDD0-7D65-404F-BA66-431C848B7D03}">
      <dgm:prSet phldrT="[Teksts]"/>
      <dgm:spPr/>
      <dgm:t>
        <a:bodyPr/>
        <a:lstStyle/>
        <a:p>
          <a:r>
            <a:rPr lang="lv-LV" dirty="0"/>
            <a:t>3 daļu struktūra</a:t>
          </a:r>
        </a:p>
      </dgm:t>
    </dgm:pt>
    <dgm:pt modelId="{68A48ABD-F74D-4D5A-9B81-C12276BD1386}" type="parTrans" cxnId="{56B5F8D8-6057-4FE6-B2EF-902687962BC2}">
      <dgm:prSet/>
      <dgm:spPr/>
      <dgm:t>
        <a:bodyPr/>
        <a:lstStyle/>
        <a:p>
          <a:endParaRPr lang="lv-LV"/>
        </a:p>
      </dgm:t>
    </dgm:pt>
    <dgm:pt modelId="{2C30A796-8B35-4E14-9FE2-5F99EBEABC1E}" type="sibTrans" cxnId="{56B5F8D8-6057-4FE6-B2EF-902687962BC2}">
      <dgm:prSet/>
      <dgm:spPr/>
      <dgm:t>
        <a:bodyPr/>
        <a:lstStyle/>
        <a:p>
          <a:endParaRPr lang="lv-LV"/>
        </a:p>
      </dgm:t>
    </dgm:pt>
    <dgm:pt modelId="{5D3AB5A7-53B3-40B4-98CF-ADA9688DBFF4}">
      <dgm:prSet phldrT="[Teksts]"/>
      <dgm:spPr/>
      <dgm:t>
        <a:bodyPr/>
        <a:lstStyle/>
        <a:p>
          <a:r>
            <a:rPr lang="lv-LV" dirty="0"/>
            <a:t>Sonāte, arī trio!!!</a:t>
          </a:r>
        </a:p>
      </dgm:t>
    </dgm:pt>
    <dgm:pt modelId="{0E3507CA-397F-4A18-AF59-764FB98D0A3C}" type="parTrans" cxnId="{911CA2A9-430C-4255-AB91-33A28E470ECE}">
      <dgm:prSet/>
      <dgm:spPr/>
      <dgm:t>
        <a:bodyPr/>
        <a:lstStyle/>
        <a:p>
          <a:endParaRPr lang="lv-LV"/>
        </a:p>
      </dgm:t>
    </dgm:pt>
    <dgm:pt modelId="{507E927E-F116-4270-AB7D-BA1880CB8AB2}" type="sibTrans" cxnId="{911CA2A9-430C-4255-AB91-33A28E470ECE}">
      <dgm:prSet/>
      <dgm:spPr/>
      <dgm:t>
        <a:bodyPr/>
        <a:lstStyle/>
        <a:p>
          <a:endParaRPr lang="lv-LV"/>
        </a:p>
      </dgm:t>
    </dgm:pt>
    <dgm:pt modelId="{8116EA4C-2EAB-4C75-81F6-33D2BD2BA737}">
      <dgm:prSet phldrT="[Teksts]"/>
      <dgm:spPr/>
      <dgm:t>
        <a:bodyPr/>
        <a:lstStyle/>
        <a:p>
          <a:r>
            <a:rPr lang="lv-LV" dirty="0"/>
            <a:t>Solokoncerts</a:t>
          </a:r>
        </a:p>
      </dgm:t>
    </dgm:pt>
    <dgm:pt modelId="{127A2302-1B4C-4DF0-89B9-B3AA85E0CC76}" type="parTrans" cxnId="{8609EE5E-1BC1-4F5F-8EEA-61F5A44F8DA5}">
      <dgm:prSet/>
      <dgm:spPr/>
      <dgm:t>
        <a:bodyPr/>
        <a:lstStyle/>
        <a:p>
          <a:endParaRPr lang="lv-LV"/>
        </a:p>
      </dgm:t>
    </dgm:pt>
    <dgm:pt modelId="{95D13EBA-9C85-4AAC-B876-BA6B4D91ADA3}" type="sibTrans" cxnId="{8609EE5E-1BC1-4F5F-8EEA-61F5A44F8DA5}">
      <dgm:prSet/>
      <dgm:spPr/>
      <dgm:t>
        <a:bodyPr/>
        <a:lstStyle/>
        <a:p>
          <a:endParaRPr lang="lv-LV"/>
        </a:p>
      </dgm:t>
    </dgm:pt>
    <dgm:pt modelId="{AF4C46ED-3BBC-42C0-9E6E-92BD4FFED0AB}">
      <dgm:prSet phldrT="[Teksts]"/>
      <dgm:spPr/>
      <dgm:t>
        <a:bodyPr/>
        <a:lstStyle/>
        <a:p>
          <a:r>
            <a:rPr lang="lv-LV" dirty="0"/>
            <a:t>4 daļu struktūra</a:t>
          </a:r>
        </a:p>
      </dgm:t>
    </dgm:pt>
    <dgm:pt modelId="{99578370-483A-412E-91FC-82B7ADA28159}" type="parTrans" cxnId="{4C622410-8EE8-431D-998C-8DB652824896}">
      <dgm:prSet/>
      <dgm:spPr/>
      <dgm:t>
        <a:bodyPr/>
        <a:lstStyle/>
        <a:p>
          <a:endParaRPr lang="lv-LV"/>
        </a:p>
      </dgm:t>
    </dgm:pt>
    <dgm:pt modelId="{7F8C7574-66E9-41FA-911E-7F3D2A374A56}" type="sibTrans" cxnId="{4C622410-8EE8-431D-998C-8DB652824896}">
      <dgm:prSet/>
      <dgm:spPr/>
      <dgm:t>
        <a:bodyPr/>
        <a:lstStyle/>
        <a:p>
          <a:endParaRPr lang="lv-LV"/>
        </a:p>
      </dgm:t>
    </dgm:pt>
    <dgm:pt modelId="{471EA2C8-B794-4D77-8A55-68F696DA8736}">
      <dgm:prSet phldrT="[Teksts]"/>
      <dgm:spPr/>
      <dgm:t>
        <a:bodyPr/>
        <a:lstStyle/>
        <a:p>
          <a:r>
            <a:rPr lang="lv-LV" dirty="0"/>
            <a:t>Stīgu kvartets, kvintets u.t.t.</a:t>
          </a:r>
        </a:p>
      </dgm:t>
    </dgm:pt>
    <dgm:pt modelId="{F696C110-5DA5-4489-BA34-B1D34EB67351}" type="parTrans" cxnId="{41DCC07F-E5D1-4F43-B221-93E61EC9ADE1}">
      <dgm:prSet/>
      <dgm:spPr/>
      <dgm:t>
        <a:bodyPr/>
        <a:lstStyle/>
        <a:p>
          <a:endParaRPr lang="lv-LV"/>
        </a:p>
      </dgm:t>
    </dgm:pt>
    <dgm:pt modelId="{DA84A4F2-184E-4CF4-A2E0-BB7ABDB50683}" type="sibTrans" cxnId="{41DCC07F-E5D1-4F43-B221-93E61EC9ADE1}">
      <dgm:prSet/>
      <dgm:spPr/>
      <dgm:t>
        <a:bodyPr/>
        <a:lstStyle/>
        <a:p>
          <a:endParaRPr lang="lv-LV"/>
        </a:p>
      </dgm:t>
    </dgm:pt>
    <dgm:pt modelId="{31CB1BE0-72C5-40F9-B714-0A39B5067CE8}">
      <dgm:prSet phldrT="[Teksts]"/>
      <dgm:spPr/>
      <dgm:t>
        <a:bodyPr/>
        <a:lstStyle/>
        <a:p>
          <a:r>
            <a:rPr lang="lv-LV" dirty="0"/>
            <a:t>Simfonija</a:t>
          </a:r>
        </a:p>
      </dgm:t>
    </dgm:pt>
    <dgm:pt modelId="{7DF8B195-AA05-4F8E-8846-37B04BA1D26D}" type="parTrans" cxnId="{710DA84B-5760-45C7-A653-BD14B08B1CCD}">
      <dgm:prSet/>
      <dgm:spPr/>
      <dgm:t>
        <a:bodyPr/>
        <a:lstStyle/>
        <a:p>
          <a:endParaRPr lang="lv-LV"/>
        </a:p>
      </dgm:t>
    </dgm:pt>
    <dgm:pt modelId="{28920E1D-179D-401D-93F7-1297CB565BAE}" type="sibTrans" cxnId="{710DA84B-5760-45C7-A653-BD14B08B1CCD}">
      <dgm:prSet/>
      <dgm:spPr/>
      <dgm:t>
        <a:bodyPr/>
        <a:lstStyle/>
        <a:p>
          <a:endParaRPr lang="lv-LV"/>
        </a:p>
      </dgm:t>
    </dgm:pt>
    <dgm:pt modelId="{8DD750EA-F6DD-4338-935C-47621A4FD297}" type="pres">
      <dgm:prSet presAssocID="{8F237AA8-C43B-4828-8C65-80289F77261D}" presName="diagram" presStyleCnt="0">
        <dgm:presLayoutVars>
          <dgm:chPref val="1"/>
          <dgm:dir/>
          <dgm:animOne val="branch"/>
          <dgm:animLvl val="lvl"/>
          <dgm:resizeHandles/>
        </dgm:presLayoutVars>
      </dgm:prSet>
      <dgm:spPr/>
    </dgm:pt>
    <dgm:pt modelId="{4F7A1F38-2201-4123-A991-6D0ED873383E}" type="pres">
      <dgm:prSet presAssocID="{2F79CDD0-7D65-404F-BA66-431C848B7D03}" presName="root" presStyleCnt="0"/>
      <dgm:spPr/>
    </dgm:pt>
    <dgm:pt modelId="{A73DB2BB-D5FD-4423-AF03-0C40E0165BF6}" type="pres">
      <dgm:prSet presAssocID="{2F79CDD0-7D65-404F-BA66-431C848B7D03}" presName="rootComposite" presStyleCnt="0"/>
      <dgm:spPr/>
    </dgm:pt>
    <dgm:pt modelId="{DCD5E2D8-AFEA-4022-A620-163FD58C4F4B}" type="pres">
      <dgm:prSet presAssocID="{2F79CDD0-7D65-404F-BA66-431C848B7D03}" presName="rootText" presStyleLbl="node1" presStyleIdx="0" presStyleCnt="2"/>
      <dgm:spPr/>
    </dgm:pt>
    <dgm:pt modelId="{945A6C9F-A5C3-4C01-88F9-E61B9FBA3223}" type="pres">
      <dgm:prSet presAssocID="{2F79CDD0-7D65-404F-BA66-431C848B7D03}" presName="rootConnector" presStyleLbl="node1" presStyleIdx="0" presStyleCnt="2"/>
      <dgm:spPr/>
    </dgm:pt>
    <dgm:pt modelId="{C883845A-E49F-4CC6-A734-A7F79FAC9176}" type="pres">
      <dgm:prSet presAssocID="{2F79CDD0-7D65-404F-BA66-431C848B7D03}" presName="childShape" presStyleCnt="0"/>
      <dgm:spPr/>
    </dgm:pt>
    <dgm:pt modelId="{B33BC790-FEA5-4678-9E1E-47DEF6DB3E20}" type="pres">
      <dgm:prSet presAssocID="{0E3507CA-397F-4A18-AF59-764FB98D0A3C}" presName="Name13" presStyleLbl="parChTrans1D2" presStyleIdx="0" presStyleCnt="4"/>
      <dgm:spPr/>
    </dgm:pt>
    <dgm:pt modelId="{6FA8A697-DC76-4DCA-A925-B9BFA143CCE1}" type="pres">
      <dgm:prSet presAssocID="{5D3AB5A7-53B3-40B4-98CF-ADA9688DBFF4}" presName="childText" presStyleLbl="bgAcc1" presStyleIdx="0" presStyleCnt="4">
        <dgm:presLayoutVars>
          <dgm:bulletEnabled val="1"/>
        </dgm:presLayoutVars>
      </dgm:prSet>
      <dgm:spPr/>
    </dgm:pt>
    <dgm:pt modelId="{BCC236B5-151B-4631-AD69-665F67955B68}" type="pres">
      <dgm:prSet presAssocID="{127A2302-1B4C-4DF0-89B9-B3AA85E0CC76}" presName="Name13" presStyleLbl="parChTrans1D2" presStyleIdx="1" presStyleCnt="4"/>
      <dgm:spPr/>
    </dgm:pt>
    <dgm:pt modelId="{D5E75169-30DA-4882-8ED6-9A2BADE327E7}" type="pres">
      <dgm:prSet presAssocID="{8116EA4C-2EAB-4C75-81F6-33D2BD2BA737}" presName="childText" presStyleLbl="bgAcc1" presStyleIdx="1" presStyleCnt="4">
        <dgm:presLayoutVars>
          <dgm:bulletEnabled val="1"/>
        </dgm:presLayoutVars>
      </dgm:prSet>
      <dgm:spPr/>
    </dgm:pt>
    <dgm:pt modelId="{C1519F34-C5E4-4FCE-8F07-BAB11DF7148E}" type="pres">
      <dgm:prSet presAssocID="{AF4C46ED-3BBC-42C0-9E6E-92BD4FFED0AB}" presName="root" presStyleCnt="0"/>
      <dgm:spPr/>
    </dgm:pt>
    <dgm:pt modelId="{FFB37C58-AFE6-454A-BF77-79D51CD5A8B8}" type="pres">
      <dgm:prSet presAssocID="{AF4C46ED-3BBC-42C0-9E6E-92BD4FFED0AB}" presName="rootComposite" presStyleCnt="0"/>
      <dgm:spPr/>
    </dgm:pt>
    <dgm:pt modelId="{844152E4-6B6F-4317-8828-8DD2D37DBB08}" type="pres">
      <dgm:prSet presAssocID="{AF4C46ED-3BBC-42C0-9E6E-92BD4FFED0AB}" presName="rootText" presStyleLbl="node1" presStyleIdx="1" presStyleCnt="2"/>
      <dgm:spPr/>
    </dgm:pt>
    <dgm:pt modelId="{0E1E9C81-D7AF-4988-96A8-4CD224E90835}" type="pres">
      <dgm:prSet presAssocID="{AF4C46ED-3BBC-42C0-9E6E-92BD4FFED0AB}" presName="rootConnector" presStyleLbl="node1" presStyleIdx="1" presStyleCnt="2"/>
      <dgm:spPr/>
    </dgm:pt>
    <dgm:pt modelId="{36D4380F-BEFB-45D2-8C63-8B8BD05112C4}" type="pres">
      <dgm:prSet presAssocID="{AF4C46ED-3BBC-42C0-9E6E-92BD4FFED0AB}" presName="childShape" presStyleCnt="0"/>
      <dgm:spPr/>
    </dgm:pt>
    <dgm:pt modelId="{94EE118F-8D8A-4535-92B7-6A78F2E6B2BE}" type="pres">
      <dgm:prSet presAssocID="{F696C110-5DA5-4489-BA34-B1D34EB67351}" presName="Name13" presStyleLbl="parChTrans1D2" presStyleIdx="2" presStyleCnt="4"/>
      <dgm:spPr/>
    </dgm:pt>
    <dgm:pt modelId="{EA75E7F3-F4A0-4630-A076-2B0D511459B1}" type="pres">
      <dgm:prSet presAssocID="{471EA2C8-B794-4D77-8A55-68F696DA8736}" presName="childText" presStyleLbl="bgAcc1" presStyleIdx="2" presStyleCnt="4">
        <dgm:presLayoutVars>
          <dgm:bulletEnabled val="1"/>
        </dgm:presLayoutVars>
      </dgm:prSet>
      <dgm:spPr/>
    </dgm:pt>
    <dgm:pt modelId="{914FEE66-0C05-43F5-889E-B8B75527013A}" type="pres">
      <dgm:prSet presAssocID="{7DF8B195-AA05-4F8E-8846-37B04BA1D26D}" presName="Name13" presStyleLbl="parChTrans1D2" presStyleIdx="3" presStyleCnt="4"/>
      <dgm:spPr/>
    </dgm:pt>
    <dgm:pt modelId="{71C68392-301E-4BC7-9B95-CCE0E1CDB1F7}" type="pres">
      <dgm:prSet presAssocID="{31CB1BE0-72C5-40F9-B714-0A39B5067CE8}" presName="childText" presStyleLbl="bgAcc1" presStyleIdx="3" presStyleCnt="4">
        <dgm:presLayoutVars>
          <dgm:bulletEnabled val="1"/>
        </dgm:presLayoutVars>
      </dgm:prSet>
      <dgm:spPr/>
    </dgm:pt>
  </dgm:ptLst>
  <dgm:cxnLst>
    <dgm:cxn modelId="{E97C960B-E298-EB40-BB9E-CC8E018AD0F5}" type="presOf" srcId="{0E3507CA-397F-4A18-AF59-764FB98D0A3C}" destId="{B33BC790-FEA5-4678-9E1E-47DEF6DB3E20}" srcOrd="0" destOrd="0" presId="urn:microsoft.com/office/officeart/2005/8/layout/hierarchy3"/>
    <dgm:cxn modelId="{4C622410-8EE8-431D-998C-8DB652824896}" srcId="{8F237AA8-C43B-4828-8C65-80289F77261D}" destId="{AF4C46ED-3BBC-42C0-9E6E-92BD4FFED0AB}" srcOrd="1" destOrd="0" parTransId="{99578370-483A-412E-91FC-82B7ADA28159}" sibTransId="{7F8C7574-66E9-41FA-911E-7F3D2A374A56}"/>
    <dgm:cxn modelId="{BE0FFB1F-9AF0-A942-9AA5-A2B764B3DEF0}" type="presOf" srcId="{AF4C46ED-3BBC-42C0-9E6E-92BD4FFED0AB}" destId="{0E1E9C81-D7AF-4988-96A8-4CD224E90835}" srcOrd="1" destOrd="0" presId="urn:microsoft.com/office/officeart/2005/8/layout/hierarchy3"/>
    <dgm:cxn modelId="{7C22D92E-4CC5-DF47-8A1D-B6BA21D4A8DA}" type="presOf" srcId="{31CB1BE0-72C5-40F9-B714-0A39B5067CE8}" destId="{71C68392-301E-4BC7-9B95-CCE0E1CDB1F7}" srcOrd="0" destOrd="0" presId="urn:microsoft.com/office/officeart/2005/8/layout/hierarchy3"/>
    <dgm:cxn modelId="{710DA84B-5760-45C7-A653-BD14B08B1CCD}" srcId="{AF4C46ED-3BBC-42C0-9E6E-92BD4FFED0AB}" destId="{31CB1BE0-72C5-40F9-B714-0A39B5067CE8}" srcOrd="1" destOrd="0" parTransId="{7DF8B195-AA05-4F8E-8846-37B04BA1D26D}" sibTransId="{28920E1D-179D-401D-93F7-1297CB565BAE}"/>
    <dgm:cxn modelId="{8609EE5E-1BC1-4F5F-8EEA-61F5A44F8DA5}" srcId="{2F79CDD0-7D65-404F-BA66-431C848B7D03}" destId="{8116EA4C-2EAB-4C75-81F6-33D2BD2BA737}" srcOrd="1" destOrd="0" parTransId="{127A2302-1B4C-4DF0-89B9-B3AA85E0CC76}" sibTransId="{95D13EBA-9C85-4AAC-B876-BA6B4D91ADA3}"/>
    <dgm:cxn modelId="{74521E67-1F94-D74E-BB0C-FD3AAFDD28F9}" type="presOf" srcId="{8F237AA8-C43B-4828-8C65-80289F77261D}" destId="{8DD750EA-F6DD-4338-935C-47621A4FD297}" srcOrd="0" destOrd="0" presId="urn:microsoft.com/office/officeart/2005/8/layout/hierarchy3"/>
    <dgm:cxn modelId="{AE820B7F-4638-7E4D-B7E3-DC150FFA4899}" type="presOf" srcId="{AF4C46ED-3BBC-42C0-9E6E-92BD4FFED0AB}" destId="{844152E4-6B6F-4317-8828-8DD2D37DBB08}" srcOrd="0" destOrd="0" presId="urn:microsoft.com/office/officeart/2005/8/layout/hierarchy3"/>
    <dgm:cxn modelId="{41DCC07F-E5D1-4F43-B221-93E61EC9ADE1}" srcId="{AF4C46ED-3BBC-42C0-9E6E-92BD4FFED0AB}" destId="{471EA2C8-B794-4D77-8A55-68F696DA8736}" srcOrd="0" destOrd="0" parTransId="{F696C110-5DA5-4489-BA34-B1D34EB67351}" sibTransId="{DA84A4F2-184E-4CF4-A2E0-BB7ABDB50683}"/>
    <dgm:cxn modelId="{6EE6C88D-59BF-8C4F-8F95-C159FF90B0A4}" type="presOf" srcId="{F696C110-5DA5-4489-BA34-B1D34EB67351}" destId="{94EE118F-8D8A-4535-92B7-6A78F2E6B2BE}" srcOrd="0" destOrd="0" presId="urn:microsoft.com/office/officeart/2005/8/layout/hierarchy3"/>
    <dgm:cxn modelId="{7C1F9392-9276-7C42-AD86-9CF427972253}" type="presOf" srcId="{471EA2C8-B794-4D77-8A55-68F696DA8736}" destId="{EA75E7F3-F4A0-4630-A076-2B0D511459B1}" srcOrd="0" destOrd="0" presId="urn:microsoft.com/office/officeart/2005/8/layout/hierarchy3"/>
    <dgm:cxn modelId="{9D11949E-BE7C-E649-884A-FB3684264333}" type="presOf" srcId="{7DF8B195-AA05-4F8E-8846-37B04BA1D26D}" destId="{914FEE66-0C05-43F5-889E-B8B75527013A}" srcOrd="0" destOrd="0" presId="urn:microsoft.com/office/officeart/2005/8/layout/hierarchy3"/>
    <dgm:cxn modelId="{911CA2A9-430C-4255-AB91-33A28E470ECE}" srcId="{2F79CDD0-7D65-404F-BA66-431C848B7D03}" destId="{5D3AB5A7-53B3-40B4-98CF-ADA9688DBFF4}" srcOrd="0" destOrd="0" parTransId="{0E3507CA-397F-4A18-AF59-764FB98D0A3C}" sibTransId="{507E927E-F116-4270-AB7D-BA1880CB8AB2}"/>
    <dgm:cxn modelId="{0B62C1AE-3239-8142-9875-EC5594BCCD4C}" type="presOf" srcId="{2F79CDD0-7D65-404F-BA66-431C848B7D03}" destId="{945A6C9F-A5C3-4C01-88F9-E61B9FBA3223}" srcOrd="1" destOrd="0" presId="urn:microsoft.com/office/officeart/2005/8/layout/hierarchy3"/>
    <dgm:cxn modelId="{F5C4ACB2-7B69-A047-92DF-D83BE3D5592D}" type="presOf" srcId="{2F79CDD0-7D65-404F-BA66-431C848B7D03}" destId="{DCD5E2D8-AFEA-4022-A620-163FD58C4F4B}" srcOrd="0" destOrd="0" presId="urn:microsoft.com/office/officeart/2005/8/layout/hierarchy3"/>
    <dgm:cxn modelId="{CB728DC0-EDDF-BE46-A8AB-C66365EBD52F}" type="presOf" srcId="{127A2302-1B4C-4DF0-89B9-B3AA85E0CC76}" destId="{BCC236B5-151B-4631-AD69-665F67955B68}" srcOrd="0" destOrd="0" presId="urn:microsoft.com/office/officeart/2005/8/layout/hierarchy3"/>
    <dgm:cxn modelId="{D10289C4-0F94-CD4F-80FC-2C415BE6ECFA}" type="presOf" srcId="{8116EA4C-2EAB-4C75-81F6-33D2BD2BA737}" destId="{D5E75169-30DA-4882-8ED6-9A2BADE327E7}" srcOrd="0" destOrd="0" presId="urn:microsoft.com/office/officeart/2005/8/layout/hierarchy3"/>
    <dgm:cxn modelId="{FA4938D0-60B1-3B4A-85B5-F113DD657E5E}" type="presOf" srcId="{5D3AB5A7-53B3-40B4-98CF-ADA9688DBFF4}" destId="{6FA8A697-DC76-4DCA-A925-B9BFA143CCE1}" srcOrd="0" destOrd="0" presId="urn:microsoft.com/office/officeart/2005/8/layout/hierarchy3"/>
    <dgm:cxn modelId="{56B5F8D8-6057-4FE6-B2EF-902687962BC2}" srcId="{8F237AA8-C43B-4828-8C65-80289F77261D}" destId="{2F79CDD0-7D65-404F-BA66-431C848B7D03}" srcOrd="0" destOrd="0" parTransId="{68A48ABD-F74D-4D5A-9B81-C12276BD1386}" sibTransId="{2C30A796-8B35-4E14-9FE2-5F99EBEABC1E}"/>
    <dgm:cxn modelId="{AC923BB6-4356-4742-BFE5-05255827760F}" type="presParOf" srcId="{8DD750EA-F6DD-4338-935C-47621A4FD297}" destId="{4F7A1F38-2201-4123-A991-6D0ED873383E}" srcOrd="0" destOrd="0" presId="urn:microsoft.com/office/officeart/2005/8/layout/hierarchy3"/>
    <dgm:cxn modelId="{09E69251-280D-D546-949C-1E0385050A5A}" type="presParOf" srcId="{4F7A1F38-2201-4123-A991-6D0ED873383E}" destId="{A73DB2BB-D5FD-4423-AF03-0C40E0165BF6}" srcOrd="0" destOrd="0" presId="urn:microsoft.com/office/officeart/2005/8/layout/hierarchy3"/>
    <dgm:cxn modelId="{4E3D59D0-20BF-B84E-ADC4-D592B734B4C3}" type="presParOf" srcId="{A73DB2BB-D5FD-4423-AF03-0C40E0165BF6}" destId="{DCD5E2D8-AFEA-4022-A620-163FD58C4F4B}" srcOrd="0" destOrd="0" presId="urn:microsoft.com/office/officeart/2005/8/layout/hierarchy3"/>
    <dgm:cxn modelId="{CF0DE9B5-F325-C149-A2FC-046DBCCAA0F3}" type="presParOf" srcId="{A73DB2BB-D5FD-4423-AF03-0C40E0165BF6}" destId="{945A6C9F-A5C3-4C01-88F9-E61B9FBA3223}" srcOrd="1" destOrd="0" presId="urn:microsoft.com/office/officeart/2005/8/layout/hierarchy3"/>
    <dgm:cxn modelId="{8C0994AF-48C4-5440-A52F-F6683A8E224F}" type="presParOf" srcId="{4F7A1F38-2201-4123-A991-6D0ED873383E}" destId="{C883845A-E49F-4CC6-A734-A7F79FAC9176}" srcOrd="1" destOrd="0" presId="urn:microsoft.com/office/officeart/2005/8/layout/hierarchy3"/>
    <dgm:cxn modelId="{1B7A3E82-46D0-9442-BB25-81CC6E56AFDD}" type="presParOf" srcId="{C883845A-E49F-4CC6-A734-A7F79FAC9176}" destId="{B33BC790-FEA5-4678-9E1E-47DEF6DB3E20}" srcOrd="0" destOrd="0" presId="urn:microsoft.com/office/officeart/2005/8/layout/hierarchy3"/>
    <dgm:cxn modelId="{AAE7A6E1-2920-064F-B8EF-E20A49985CA3}" type="presParOf" srcId="{C883845A-E49F-4CC6-A734-A7F79FAC9176}" destId="{6FA8A697-DC76-4DCA-A925-B9BFA143CCE1}" srcOrd="1" destOrd="0" presId="urn:microsoft.com/office/officeart/2005/8/layout/hierarchy3"/>
    <dgm:cxn modelId="{7671D893-CE1B-7845-8512-6CB64FBB771C}" type="presParOf" srcId="{C883845A-E49F-4CC6-A734-A7F79FAC9176}" destId="{BCC236B5-151B-4631-AD69-665F67955B68}" srcOrd="2" destOrd="0" presId="urn:microsoft.com/office/officeart/2005/8/layout/hierarchy3"/>
    <dgm:cxn modelId="{796C2593-102F-C142-B84A-510A185E376A}" type="presParOf" srcId="{C883845A-E49F-4CC6-A734-A7F79FAC9176}" destId="{D5E75169-30DA-4882-8ED6-9A2BADE327E7}" srcOrd="3" destOrd="0" presId="urn:microsoft.com/office/officeart/2005/8/layout/hierarchy3"/>
    <dgm:cxn modelId="{B677A7CE-528A-A249-A196-C512589153F6}" type="presParOf" srcId="{8DD750EA-F6DD-4338-935C-47621A4FD297}" destId="{C1519F34-C5E4-4FCE-8F07-BAB11DF7148E}" srcOrd="1" destOrd="0" presId="urn:microsoft.com/office/officeart/2005/8/layout/hierarchy3"/>
    <dgm:cxn modelId="{E2C2965D-65C6-2243-8119-EC4A046B956B}" type="presParOf" srcId="{C1519F34-C5E4-4FCE-8F07-BAB11DF7148E}" destId="{FFB37C58-AFE6-454A-BF77-79D51CD5A8B8}" srcOrd="0" destOrd="0" presId="urn:microsoft.com/office/officeart/2005/8/layout/hierarchy3"/>
    <dgm:cxn modelId="{0F653301-8510-C94D-A7B4-B020097E8E41}" type="presParOf" srcId="{FFB37C58-AFE6-454A-BF77-79D51CD5A8B8}" destId="{844152E4-6B6F-4317-8828-8DD2D37DBB08}" srcOrd="0" destOrd="0" presId="urn:microsoft.com/office/officeart/2005/8/layout/hierarchy3"/>
    <dgm:cxn modelId="{5FF53091-CD80-3F42-A2B4-3A62EB2C7D96}" type="presParOf" srcId="{FFB37C58-AFE6-454A-BF77-79D51CD5A8B8}" destId="{0E1E9C81-D7AF-4988-96A8-4CD224E90835}" srcOrd="1" destOrd="0" presId="urn:microsoft.com/office/officeart/2005/8/layout/hierarchy3"/>
    <dgm:cxn modelId="{FCE06F20-38B9-D84A-B255-8FEBD6428BFA}" type="presParOf" srcId="{C1519F34-C5E4-4FCE-8F07-BAB11DF7148E}" destId="{36D4380F-BEFB-45D2-8C63-8B8BD05112C4}" srcOrd="1" destOrd="0" presId="urn:microsoft.com/office/officeart/2005/8/layout/hierarchy3"/>
    <dgm:cxn modelId="{15E5E771-C014-684D-BC2A-45AB8D8C8222}" type="presParOf" srcId="{36D4380F-BEFB-45D2-8C63-8B8BD05112C4}" destId="{94EE118F-8D8A-4535-92B7-6A78F2E6B2BE}" srcOrd="0" destOrd="0" presId="urn:microsoft.com/office/officeart/2005/8/layout/hierarchy3"/>
    <dgm:cxn modelId="{5817868D-6B4F-8042-9867-0B35A655DD00}" type="presParOf" srcId="{36D4380F-BEFB-45D2-8C63-8B8BD05112C4}" destId="{EA75E7F3-F4A0-4630-A076-2B0D511459B1}" srcOrd="1" destOrd="0" presId="urn:microsoft.com/office/officeart/2005/8/layout/hierarchy3"/>
    <dgm:cxn modelId="{604B9D85-E342-724E-A275-E7BEEA43062B}" type="presParOf" srcId="{36D4380F-BEFB-45D2-8C63-8B8BD05112C4}" destId="{914FEE66-0C05-43F5-889E-B8B75527013A}" srcOrd="2" destOrd="0" presId="urn:microsoft.com/office/officeart/2005/8/layout/hierarchy3"/>
    <dgm:cxn modelId="{75541ECA-BBDE-CD48-9740-34B2ACAC6EDB}" type="presParOf" srcId="{36D4380F-BEFB-45D2-8C63-8B8BD05112C4}" destId="{71C68392-301E-4BC7-9B95-CCE0E1CDB1F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7395C7-9C2C-4869-B627-40D68D64491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DAC6A6B-635D-45F2-9EE8-1DBB114828B9}">
      <dgm:prSet phldrT="[Text]" custT="1"/>
      <dgm:spPr/>
      <dgm:t>
        <a:bodyPr/>
        <a:lstStyle/>
        <a:p>
          <a:r>
            <a:rPr lang="lv-LV" sz="2800" dirty="0"/>
            <a:t>1. līmenis</a:t>
          </a:r>
          <a:endParaRPr lang="en-US" sz="2800" dirty="0"/>
        </a:p>
      </dgm:t>
    </dgm:pt>
    <dgm:pt modelId="{F716DC93-DB31-4C98-9C92-B94F6CB89254}" type="parTrans" cxnId="{F79B7C51-73C1-4397-A042-59240C4E853C}">
      <dgm:prSet/>
      <dgm:spPr/>
      <dgm:t>
        <a:bodyPr/>
        <a:lstStyle/>
        <a:p>
          <a:endParaRPr lang="en-US"/>
        </a:p>
      </dgm:t>
    </dgm:pt>
    <dgm:pt modelId="{F2B0E37F-B613-4BF0-A767-80E9520BB952}" type="sibTrans" cxnId="{F79B7C51-73C1-4397-A042-59240C4E853C}">
      <dgm:prSet/>
      <dgm:spPr/>
      <dgm:t>
        <a:bodyPr/>
        <a:lstStyle/>
        <a:p>
          <a:endParaRPr lang="en-US"/>
        </a:p>
      </dgm:t>
    </dgm:pt>
    <dgm:pt modelId="{751C1EB1-79A7-44CA-9FB6-CD1B69D6F668}">
      <dgm:prSet phldrT="[Text]" custT="1"/>
      <dgm:spPr/>
      <dgm:t>
        <a:bodyPr/>
        <a:lstStyle/>
        <a:p>
          <a:r>
            <a:rPr lang="lv-LV" sz="2000" dirty="0"/>
            <a:t>Mūzikas valoda: tematisms, harmonija, skaņkārta, tonalitāte, ritms, faktūra, tembrs</a:t>
          </a:r>
          <a:endParaRPr lang="en-US" sz="2000" dirty="0"/>
        </a:p>
      </dgm:t>
    </dgm:pt>
    <dgm:pt modelId="{FFE96C25-B26A-4935-A5DA-E5898BD0AAF1}" type="parTrans" cxnId="{A55A2518-8EEC-4625-88DB-56B0BB054582}">
      <dgm:prSet/>
      <dgm:spPr/>
      <dgm:t>
        <a:bodyPr/>
        <a:lstStyle/>
        <a:p>
          <a:endParaRPr lang="en-US"/>
        </a:p>
      </dgm:t>
    </dgm:pt>
    <dgm:pt modelId="{47C0ED5A-2EB2-4D4D-BB73-B8E9D61C1A5A}" type="sibTrans" cxnId="{A55A2518-8EEC-4625-88DB-56B0BB054582}">
      <dgm:prSet/>
      <dgm:spPr/>
      <dgm:t>
        <a:bodyPr/>
        <a:lstStyle/>
        <a:p>
          <a:endParaRPr lang="en-US"/>
        </a:p>
      </dgm:t>
    </dgm:pt>
    <dgm:pt modelId="{857D3EA4-63D9-4C89-9083-2E0A0FCBB05C}">
      <dgm:prSet phldrT="[Text]" custT="1"/>
      <dgm:spPr/>
      <dgm:t>
        <a:bodyPr/>
        <a:lstStyle/>
        <a:p>
          <a:r>
            <a:rPr lang="lv-LV" sz="2000" dirty="0"/>
            <a:t>Forma (šaurā nozīmē)</a:t>
          </a:r>
          <a:endParaRPr lang="en-US" sz="2000" dirty="0"/>
        </a:p>
      </dgm:t>
    </dgm:pt>
    <dgm:pt modelId="{9DC8A8EC-3C26-4DBA-818E-3BBFB49D1742}" type="parTrans" cxnId="{13D77988-0240-49CA-82CA-06F44F3D6DA3}">
      <dgm:prSet/>
      <dgm:spPr/>
      <dgm:t>
        <a:bodyPr/>
        <a:lstStyle/>
        <a:p>
          <a:endParaRPr lang="en-US"/>
        </a:p>
      </dgm:t>
    </dgm:pt>
    <dgm:pt modelId="{D6ACA4E0-F8C8-4888-A586-580D75C15F9A}" type="sibTrans" cxnId="{13D77988-0240-49CA-82CA-06F44F3D6DA3}">
      <dgm:prSet/>
      <dgm:spPr/>
      <dgm:t>
        <a:bodyPr/>
        <a:lstStyle/>
        <a:p>
          <a:endParaRPr lang="en-US"/>
        </a:p>
      </dgm:t>
    </dgm:pt>
    <dgm:pt modelId="{ECB12A88-8612-4781-A291-0CCA0FB6621A}">
      <dgm:prSet phldrT="[Text]" custT="1"/>
      <dgm:spPr/>
      <dgm:t>
        <a:bodyPr/>
        <a:lstStyle/>
        <a:p>
          <a:r>
            <a:rPr lang="lv-LV" sz="2800" dirty="0"/>
            <a:t>2. līmenis</a:t>
          </a:r>
          <a:endParaRPr lang="en-US" sz="2800" dirty="0"/>
        </a:p>
      </dgm:t>
    </dgm:pt>
    <dgm:pt modelId="{1E60FFDE-3A59-4A02-8B50-7A2ABE279A56}" type="parTrans" cxnId="{62A5B9F1-41B0-4CB8-9DEC-0DD18E98F801}">
      <dgm:prSet/>
      <dgm:spPr/>
      <dgm:t>
        <a:bodyPr/>
        <a:lstStyle/>
        <a:p>
          <a:endParaRPr lang="en-US"/>
        </a:p>
      </dgm:t>
    </dgm:pt>
    <dgm:pt modelId="{BD71306D-D002-41A0-B274-719668E88A2D}" type="sibTrans" cxnId="{62A5B9F1-41B0-4CB8-9DEC-0DD18E98F801}">
      <dgm:prSet/>
      <dgm:spPr/>
      <dgm:t>
        <a:bodyPr/>
        <a:lstStyle/>
        <a:p>
          <a:endParaRPr lang="en-US"/>
        </a:p>
      </dgm:t>
    </dgm:pt>
    <dgm:pt modelId="{8CED195B-3922-4D76-B959-FA12DE0832A8}">
      <dgm:prSet phldrT="[Text]" custT="1"/>
      <dgm:spPr/>
      <dgm:t>
        <a:bodyPr/>
        <a:lstStyle/>
        <a:p>
          <a:r>
            <a:rPr lang="lv-LV" sz="2000" dirty="0"/>
            <a:t>Muzikāls sižets </a:t>
          </a:r>
          <a:r>
            <a:rPr lang="lv-LV" sz="2000" dirty="0">
              <a:sym typeface="Wingdings" pitchFamily="2" charset="2"/>
            </a:rPr>
            <a:t></a:t>
          </a:r>
          <a:endParaRPr lang="en-US" sz="2000" dirty="0"/>
        </a:p>
      </dgm:t>
    </dgm:pt>
    <dgm:pt modelId="{2C6B41B1-B486-4076-86EA-A64BAF5E7C93}" type="parTrans" cxnId="{A8BBDE2B-606A-419C-A934-849DDC8B9EAF}">
      <dgm:prSet/>
      <dgm:spPr/>
      <dgm:t>
        <a:bodyPr/>
        <a:lstStyle/>
        <a:p>
          <a:endParaRPr lang="en-US"/>
        </a:p>
      </dgm:t>
    </dgm:pt>
    <dgm:pt modelId="{DDEB12A8-2496-4C44-BE36-282F7B8F6CA7}" type="sibTrans" cxnId="{A8BBDE2B-606A-419C-A934-849DDC8B9EAF}">
      <dgm:prSet/>
      <dgm:spPr/>
      <dgm:t>
        <a:bodyPr/>
        <a:lstStyle/>
        <a:p>
          <a:endParaRPr lang="en-US"/>
        </a:p>
      </dgm:t>
    </dgm:pt>
    <dgm:pt modelId="{03B5FC5F-5204-423A-A65F-ED5FD5F8C2FA}">
      <dgm:prSet phldrT="[Text]" custT="1"/>
      <dgm:spPr/>
      <dgm:t>
        <a:bodyPr/>
        <a:lstStyle/>
        <a:p>
          <a:r>
            <a:rPr lang="lv-LV" sz="2000" dirty="0"/>
            <a:t>Mākslinieciski vispārinātie “personāži” – tēli </a:t>
          </a:r>
          <a:r>
            <a:rPr lang="lv-LV" sz="2000" dirty="0">
              <a:sym typeface="Wingdings" pitchFamily="2" charset="2"/>
            </a:rPr>
            <a:t></a:t>
          </a:r>
          <a:endParaRPr lang="en-US" sz="2000" dirty="0"/>
        </a:p>
      </dgm:t>
    </dgm:pt>
    <dgm:pt modelId="{B8CA1585-BA65-4BDA-B033-C7F9B5DF6E1D}" type="parTrans" cxnId="{2591B89C-0281-4AA4-9A15-B2DEEF72669C}">
      <dgm:prSet/>
      <dgm:spPr/>
      <dgm:t>
        <a:bodyPr/>
        <a:lstStyle/>
        <a:p>
          <a:endParaRPr lang="en-US"/>
        </a:p>
      </dgm:t>
    </dgm:pt>
    <dgm:pt modelId="{D7916A37-773D-4AF4-AA42-DB5507C25579}" type="sibTrans" cxnId="{2591B89C-0281-4AA4-9A15-B2DEEF72669C}">
      <dgm:prSet/>
      <dgm:spPr/>
      <dgm:t>
        <a:bodyPr/>
        <a:lstStyle/>
        <a:p>
          <a:endParaRPr lang="en-US"/>
        </a:p>
      </dgm:t>
    </dgm:pt>
    <dgm:pt modelId="{22331211-C16F-429B-B3A9-61FA388B9A8C}">
      <dgm:prSet phldrT="[Text]" custT="1"/>
      <dgm:spPr/>
      <dgm:t>
        <a:bodyPr/>
        <a:lstStyle/>
        <a:p>
          <a:r>
            <a:rPr lang="lv-LV" sz="2000" dirty="0"/>
            <a:t>Kompozīcija kā sižeta materiāla izkārtojums </a:t>
          </a:r>
          <a:endParaRPr lang="en-US" sz="2000" dirty="0"/>
        </a:p>
      </dgm:t>
    </dgm:pt>
    <dgm:pt modelId="{0D87D442-EED8-47F7-93D1-D7257DED8962}" type="parTrans" cxnId="{7A212BBF-0345-4C5C-9F69-5F476EAD65EF}">
      <dgm:prSet/>
      <dgm:spPr/>
    </dgm:pt>
    <dgm:pt modelId="{02D0D89E-FB76-4F47-A919-627FC3269DC2}" type="sibTrans" cxnId="{7A212BBF-0345-4C5C-9F69-5F476EAD65EF}">
      <dgm:prSet/>
      <dgm:spPr/>
    </dgm:pt>
    <dgm:pt modelId="{35260A39-C015-4FC4-A28C-897C80E7A54C}" type="pres">
      <dgm:prSet presAssocID="{AA7395C7-9C2C-4869-B627-40D68D644911}" presName="Name0" presStyleCnt="0">
        <dgm:presLayoutVars>
          <dgm:dir/>
          <dgm:animLvl val="lvl"/>
          <dgm:resizeHandles/>
        </dgm:presLayoutVars>
      </dgm:prSet>
      <dgm:spPr/>
    </dgm:pt>
    <dgm:pt modelId="{CDE0A60A-A48A-422D-9CA3-7DF9ABACC97B}" type="pres">
      <dgm:prSet presAssocID="{2DAC6A6B-635D-45F2-9EE8-1DBB114828B9}" presName="linNode" presStyleCnt="0"/>
      <dgm:spPr/>
    </dgm:pt>
    <dgm:pt modelId="{0AD5856B-8D5B-4F7D-8947-5C4B0532510B}" type="pres">
      <dgm:prSet presAssocID="{2DAC6A6B-635D-45F2-9EE8-1DBB114828B9}" presName="parentShp" presStyleLbl="node1" presStyleIdx="0" presStyleCnt="2">
        <dgm:presLayoutVars>
          <dgm:bulletEnabled val="1"/>
        </dgm:presLayoutVars>
      </dgm:prSet>
      <dgm:spPr/>
    </dgm:pt>
    <dgm:pt modelId="{11E3FFAC-84EA-44DF-A078-F70BF97849E2}" type="pres">
      <dgm:prSet presAssocID="{2DAC6A6B-635D-45F2-9EE8-1DBB114828B9}" presName="childShp" presStyleLbl="bgAccFollowNode1" presStyleIdx="0" presStyleCnt="2" custLinFactNeighborX="-463" custLinFactNeighborY="-5598">
        <dgm:presLayoutVars>
          <dgm:bulletEnabled val="1"/>
        </dgm:presLayoutVars>
      </dgm:prSet>
      <dgm:spPr/>
    </dgm:pt>
    <dgm:pt modelId="{A815414B-0733-4795-ABF2-0912379AD8E8}" type="pres">
      <dgm:prSet presAssocID="{F2B0E37F-B613-4BF0-A767-80E9520BB952}" presName="spacing" presStyleCnt="0"/>
      <dgm:spPr/>
    </dgm:pt>
    <dgm:pt modelId="{9F0E14AC-F32A-40C3-A374-227EFFDBEC84}" type="pres">
      <dgm:prSet presAssocID="{ECB12A88-8612-4781-A291-0CCA0FB6621A}" presName="linNode" presStyleCnt="0"/>
      <dgm:spPr/>
    </dgm:pt>
    <dgm:pt modelId="{D238C97B-99DB-48F0-ACF2-128946E67B9A}" type="pres">
      <dgm:prSet presAssocID="{ECB12A88-8612-4781-A291-0CCA0FB6621A}" presName="parentShp" presStyleLbl="node1" presStyleIdx="1" presStyleCnt="2">
        <dgm:presLayoutVars>
          <dgm:bulletEnabled val="1"/>
        </dgm:presLayoutVars>
      </dgm:prSet>
      <dgm:spPr/>
    </dgm:pt>
    <dgm:pt modelId="{6EB3C239-54EF-4509-B6B1-7B55D94E0479}" type="pres">
      <dgm:prSet presAssocID="{ECB12A88-8612-4781-A291-0CCA0FB6621A}" presName="childShp" presStyleLbl="bgAccFollowNode1" presStyleIdx="1" presStyleCnt="2">
        <dgm:presLayoutVars>
          <dgm:bulletEnabled val="1"/>
        </dgm:presLayoutVars>
      </dgm:prSet>
      <dgm:spPr/>
    </dgm:pt>
  </dgm:ptLst>
  <dgm:cxnLst>
    <dgm:cxn modelId="{2F5B8A0B-6D26-42CF-A662-D5B17FE8662A}" type="presOf" srcId="{8CED195B-3922-4D76-B959-FA12DE0832A8}" destId="{6EB3C239-54EF-4509-B6B1-7B55D94E0479}" srcOrd="0" destOrd="0" presId="urn:microsoft.com/office/officeart/2005/8/layout/vList6"/>
    <dgm:cxn modelId="{A55A2518-8EEC-4625-88DB-56B0BB054582}" srcId="{2DAC6A6B-635D-45F2-9EE8-1DBB114828B9}" destId="{751C1EB1-79A7-44CA-9FB6-CD1B69D6F668}" srcOrd="0" destOrd="0" parTransId="{FFE96C25-B26A-4935-A5DA-E5898BD0AAF1}" sibTransId="{47C0ED5A-2EB2-4D4D-BB73-B8E9D61C1A5A}"/>
    <dgm:cxn modelId="{6E941419-234F-4227-991E-72CA5BEFAD1A}" type="presOf" srcId="{22331211-C16F-429B-B3A9-61FA388B9A8C}" destId="{6EB3C239-54EF-4509-B6B1-7B55D94E0479}" srcOrd="0" destOrd="2" presId="urn:microsoft.com/office/officeart/2005/8/layout/vList6"/>
    <dgm:cxn modelId="{A8BBDE2B-606A-419C-A934-849DDC8B9EAF}" srcId="{ECB12A88-8612-4781-A291-0CCA0FB6621A}" destId="{8CED195B-3922-4D76-B959-FA12DE0832A8}" srcOrd="0" destOrd="0" parTransId="{2C6B41B1-B486-4076-86EA-A64BAF5E7C93}" sibTransId="{DDEB12A8-2496-4C44-BE36-282F7B8F6CA7}"/>
    <dgm:cxn modelId="{5A0FC433-112B-4492-B688-8D73BD9E8916}" type="presOf" srcId="{03B5FC5F-5204-423A-A65F-ED5FD5F8C2FA}" destId="{6EB3C239-54EF-4509-B6B1-7B55D94E0479}" srcOrd="0" destOrd="1" presId="urn:microsoft.com/office/officeart/2005/8/layout/vList6"/>
    <dgm:cxn modelId="{3BCD5641-993B-427B-9EA7-7771EC121555}" type="presOf" srcId="{ECB12A88-8612-4781-A291-0CCA0FB6621A}" destId="{D238C97B-99DB-48F0-ACF2-128946E67B9A}" srcOrd="0" destOrd="0" presId="urn:microsoft.com/office/officeart/2005/8/layout/vList6"/>
    <dgm:cxn modelId="{0CB8F54C-3B08-49D0-BBBB-B5554A021A0B}" type="presOf" srcId="{AA7395C7-9C2C-4869-B627-40D68D644911}" destId="{35260A39-C015-4FC4-A28C-897C80E7A54C}" srcOrd="0" destOrd="0" presId="urn:microsoft.com/office/officeart/2005/8/layout/vList6"/>
    <dgm:cxn modelId="{F79B7C51-73C1-4397-A042-59240C4E853C}" srcId="{AA7395C7-9C2C-4869-B627-40D68D644911}" destId="{2DAC6A6B-635D-45F2-9EE8-1DBB114828B9}" srcOrd="0" destOrd="0" parTransId="{F716DC93-DB31-4C98-9C92-B94F6CB89254}" sibTransId="{F2B0E37F-B613-4BF0-A767-80E9520BB952}"/>
    <dgm:cxn modelId="{13D77988-0240-49CA-82CA-06F44F3D6DA3}" srcId="{2DAC6A6B-635D-45F2-9EE8-1DBB114828B9}" destId="{857D3EA4-63D9-4C89-9083-2E0A0FCBB05C}" srcOrd="1" destOrd="0" parTransId="{9DC8A8EC-3C26-4DBA-818E-3BBFB49D1742}" sibTransId="{D6ACA4E0-F8C8-4888-A586-580D75C15F9A}"/>
    <dgm:cxn modelId="{E43ABA89-A969-4318-AC1D-48408CE50529}" type="presOf" srcId="{2DAC6A6B-635D-45F2-9EE8-1DBB114828B9}" destId="{0AD5856B-8D5B-4F7D-8947-5C4B0532510B}" srcOrd="0" destOrd="0" presId="urn:microsoft.com/office/officeart/2005/8/layout/vList6"/>
    <dgm:cxn modelId="{2591B89C-0281-4AA4-9A15-B2DEEF72669C}" srcId="{ECB12A88-8612-4781-A291-0CCA0FB6621A}" destId="{03B5FC5F-5204-423A-A65F-ED5FD5F8C2FA}" srcOrd="1" destOrd="0" parTransId="{B8CA1585-BA65-4BDA-B033-C7F9B5DF6E1D}" sibTransId="{D7916A37-773D-4AF4-AA42-DB5507C25579}"/>
    <dgm:cxn modelId="{763DB6A8-FBB5-4667-AE71-A1652EDF3817}" type="presOf" srcId="{857D3EA4-63D9-4C89-9083-2E0A0FCBB05C}" destId="{11E3FFAC-84EA-44DF-A078-F70BF97849E2}" srcOrd="0" destOrd="1" presId="urn:microsoft.com/office/officeart/2005/8/layout/vList6"/>
    <dgm:cxn modelId="{7A212BBF-0345-4C5C-9F69-5F476EAD65EF}" srcId="{ECB12A88-8612-4781-A291-0CCA0FB6621A}" destId="{22331211-C16F-429B-B3A9-61FA388B9A8C}" srcOrd="2" destOrd="0" parTransId="{0D87D442-EED8-47F7-93D1-D7257DED8962}" sibTransId="{02D0D89E-FB76-4F47-A919-627FC3269DC2}"/>
    <dgm:cxn modelId="{411B0CF1-B410-4D60-A49D-A555EC41BDCE}" type="presOf" srcId="{751C1EB1-79A7-44CA-9FB6-CD1B69D6F668}" destId="{11E3FFAC-84EA-44DF-A078-F70BF97849E2}" srcOrd="0" destOrd="0" presId="urn:microsoft.com/office/officeart/2005/8/layout/vList6"/>
    <dgm:cxn modelId="{62A5B9F1-41B0-4CB8-9DEC-0DD18E98F801}" srcId="{AA7395C7-9C2C-4869-B627-40D68D644911}" destId="{ECB12A88-8612-4781-A291-0CCA0FB6621A}" srcOrd="1" destOrd="0" parTransId="{1E60FFDE-3A59-4A02-8B50-7A2ABE279A56}" sibTransId="{BD71306D-D002-41A0-B274-719668E88A2D}"/>
    <dgm:cxn modelId="{C88FBF70-68B4-4D8D-B777-9144B2C8CD68}" type="presParOf" srcId="{35260A39-C015-4FC4-A28C-897C80E7A54C}" destId="{CDE0A60A-A48A-422D-9CA3-7DF9ABACC97B}" srcOrd="0" destOrd="0" presId="urn:microsoft.com/office/officeart/2005/8/layout/vList6"/>
    <dgm:cxn modelId="{74D8C726-CF7E-41BD-89FD-6729E1E22203}" type="presParOf" srcId="{CDE0A60A-A48A-422D-9CA3-7DF9ABACC97B}" destId="{0AD5856B-8D5B-4F7D-8947-5C4B0532510B}" srcOrd="0" destOrd="0" presId="urn:microsoft.com/office/officeart/2005/8/layout/vList6"/>
    <dgm:cxn modelId="{4D63BE8F-00F7-47DB-9FAF-CD13E4BBBFC4}" type="presParOf" srcId="{CDE0A60A-A48A-422D-9CA3-7DF9ABACC97B}" destId="{11E3FFAC-84EA-44DF-A078-F70BF97849E2}" srcOrd="1" destOrd="0" presId="urn:microsoft.com/office/officeart/2005/8/layout/vList6"/>
    <dgm:cxn modelId="{7DA7323E-144E-463A-969E-FCDCB201D13B}" type="presParOf" srcId="{35260A39-C015-4FC4-A28C-897C80E7A54C}" destId="{A815414B-0733-4795-ABF2-0912379AD8E8}" srcOrd="1" destOrd="0" presId="urn:microsoft.com/office/officeart/2005/8/layout/vList6"/>
    <dgm:cxn modelId="{D6677FA3-8D5E-4758-BF46-4DB7AB3A11CB}" type="presParOf" srcId="{35260A39-C015-4FC4-A28C-897C80E7A54C}" destId="{9F0E14AC-F32A-40C3-A374-227EFFDBEC84}" srcOrd="2" destOrd="0" presId="urn:microsoft.com/office/officeart/2005/8/layout/vList6"/>
    <dgm:cxn modelId="{6A123F94-A6C7-457C-B81E-E3D908570647}" type="presParOf" srcId="{9F0E14AC-F32A-40C3-A374-227EFFDBEC84}" destId="{D238C97B-99DB-48F0-ACF2-128946E67B9A}" srcOrd="0" destOrd="0" presId="urn:microsoft.com/office/officeart/2005/8/layout/vList6"/>
    <dgm:cxn modelId="{2AA978D6-8D34-4470-B2CB-5F79432B248D}" type="presParOf" srcId="{9F0E14AC-F32A-40C3-A374-227EFFDBEC84}" destId="{6EB3C239-54EF-4509-B6B1-7B55D94E047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5E2D8-AFEA-4022-A620-163FD58C4F4B}">
      <dsp:nvSpPr>
        <dsp:cNvPr id="0" name=""/>
        <dsp:cNvSpPr/>
      </dsp:nvSpPr>
      <dsp:spPr>
        <a:xfrm>
          <a:off x="690416" y="2896"/>
          <a:ext cx="2435090" cy="121754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lv-LV" sz="3700" kern="1200" dirty="0"/>
            <a:t>3 daļu struktūra</a:t>
          </a:r>
        </a:p>
      </dsp:txBody>
      <dsp:txXfrm>
        <a:off x="726077" y="38557"/>
        <a:ext cx="2363768" cy="1146223"/>
      </dsp:txXfrm>
    </dsp:sp>
    <dsp:sp modelId="{B33BC790-FEA5-4678-9E1E-47DEF6DB3E20}">
      <dsp:nvSpPr>
        <dsp:cNvPr id="0" name=""/>
        <dsp:cNvSpPr/>
      </dsp:nvSpPr>
      <dsp:spPr>
        <a:xfrm>
          <a:off x="933925" y="1220441"/>
          <a:ext cx="243509" cy="913158"/>
        </a:xfrm>
        <a:custGeom>
          <a:avLst/>
          <a:gdLst/>
          <a:ahLst/>
          <a:cxnLst/>
          <a:rect l="0" t="0" r="0" b="0"/>
          <a:pathLst>
            <a:path>
              <a:moveTo>
                <a:pt x="0" y="0"/>
              </a:moveTo>
              <a:lnTo>
                <a:pt x="0" y="913158"/>
              </a:lnTo>
              <a:lnTo>
                <a:pt x="243509" y="91315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A8A697-DC76-4DCA-A925-B9BFA143CCE1}">
      <dsp:nvSpPr>
        <dsp:cNvPr id="0" name=""/>
        <dsp:cNvSpPr/>
      </dsp:nvSpPr>
      <dsp:spPr>
        <a:xfrm>
          <a:off x="1177434" y="1524827"/>
          <a:ext cx="1948072" cy="121754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lv-LV" sz="2300" kern="1200" dirty="0"/>
            <a:t>Sonāte, arī trio!!!</a:t>
          </a:r>
        </a:p>
      </dsp:txBody>
      <dsp:txXfrm>
        <a:off x="1213095" y="1560488"/>
        <a:ext cx="1876750" cy="1146223"/>
      </dsp:txXfrm>
    </dsp:sp>
    <dsp:sp modelId="{BCC236B5-151B-4631-AD69-665F67955B68}">
      <dsp:nvSpPr>
        <dsp:cNvPr id="0" name=""/>
        <dsp:cNvSpPr/>
      </dsp:nvSpPr>
      <dsp:spPr>
        <a:xfrm>
          <a:off x="933925" y="1220441"/>
          <a:ext cx="243509" cy="2435090"/>
        </a:xfrm>
        <a:custGeom>
          <a:avLst/>
          <a:gdLst/>
          <a:ahLst/>
          <a:cxnLst/>
          <a:rect l="0" t="0" r="0" b="0"/>
          <a:pathLst>
            <a:path>
              <a:moveTo>
                <a:pt x="0" y="0"/>
              </a:moveTo>
              <a:lnTo>
                <a:pt x="0" y="2435090"/>
              </a:lnTo>
              <a:lnTo>
                <a:pt x="243509" y="243509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E75169-30DA-4882-8ED6-9A2BADE327E7}">
      <dsp:nvSpPr>
        <dsp:cNvPr id="0" name=""/>
        <dsp:cNvSpPr/>
      </dsp:nvSpPr>
      <dsp:spPr>
        <a:xfrm>
          <a:off x="1177434" y="3046758"/>
          <a:ext cx="1948072" cy="121754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lv-LV" sz="2300" kern="1200" dirty="0"/>
            <a:t>Solokoncerts</a:t>
          </a:r>
        </a:p>
      </dsp:txBody>
      <dsp:txXfrm>
        <a:off x="1213095" y="3082419"/>
        <a:ext cx="1876750" cy="1146223"/>
      </dsp:txXfrm>
    </dsp:sp>
    <dsp:sp modelId="{844152E4-6B6F-4317-8828-8DD2D37DBB08}">
      <dsp:nvSpPr>
        <dsp:cNvPr id="0" name=""/>
        <dsp:cNvSpPr/>
      </dsp:nvSpPr>
      <dsp:spPr>
        <a:xfrm>
          <a:off x="3734279" y="2896"/>
          <a:ext cx="2435090" cy="121754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lv-LV" sz="3700" kern="1200" dirty="0"/>
            <a:t>4 daļu struktūra</a:t>
          </a:r>
        </a:p>
      </dsp:txBody>
      <dsp:txXfrm>
        <a:off x="3769940" y="38557"/>
        <a:ext cx="2363768" cy="1146223"/>
      </dsp:txXfrm>
    </dsp:sp>
    <dsp:sp modelId="{94EE118F-8D8A-4535-92B7-6A78F2E6B2BE}">
      <dsp:nvSpPr>
        <dsp:cNvPr id="0" name=""/>
        <dsp:cNvSpPr/>
      </dsp:nvSpPr>
      <dsp:spPr>
        <a:xfrm>
          <a:off x="3977788" y="1220441"/>
          <a:ext cx="243509" cy="913158"/>
        </a:xfrm>
        <a:custGeom>
          <a:avLst/>
          <a:gdLst/>
          <a:ahLst/>
          <a:cxnLst/>
          <a:rect l="0" t="0" r="0" b="0"/>
          <a:pathLst>
            <a:path>
              <a:moveTo>
                <a:pt x="0" y="0"/>
              </a:moveTo>
              <a:lnTo>
                <a:pt x="0" y="913158"/>
              </a:lnTo>
              <a:lnTo>
                <a:pt x="243509" y="91315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75E7F3-F4A0-4630-A076-2B0D511459B1}">
      <dsp:nvSpPr>
        <dsp:cNvPr id="0" name=""/>
        <dsp:cNvSpPr/>
      </dsp:nvSpPr>
      <dsp:spPr>
        <a:xfrm>
          <a:off x="4221297" y="1524827"/>
          <a:ext cx="1948072" cy="121754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lv-LV" sz="2300" kern="1200" dirty="0"/>
            <a:t>Stīgu kvartets, kvintets u.t.t.</a:t>
          </a:r>
        </a:p>
      </dsp:txBody>
      <dsp:txXfrm>
        <a:off x="4256958" y="1560488"/>
        <a:ext cx="1876750" cy="1146223"/>
      </dsp:txXfrm>
    </dsp:sp>
    <dsp:sp modelId="{914FEE66-0C05-43F5-889E-B8B75527013A}">
      <dsp:nvSpPr>
        <dsp:cNvPr id="0" name=""/>
        <dsp:cNvSpPr/>
      </dsp:nvSpPr>
      <dsp:spPr>
        <a:xfrm>
          <a:off x="3977788" y="1220441"/>
          <a:ext cx="243509" cy="2435090"/>
        </a:xfrm>
        <a:custGeom>
          <a:avLst/>
          <a:gdLst/>
          <a:ahLst/>
          <a:cxnLst/>
          <a:rect l="0" t="0" r="0" b="0"/>
          <a:pathLst>
            <a:path>
              <a:moveTo>
                <a:pt x="0" y="0"/>
              </a:moveTo>
              <a:lnTo>
                <a:pt x="0" y="2435090"/>
              </a:lnTo>
              <a:lnTo>
                <a:pt x="243509" y="243509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C68392-301E-4BC7-9B95-CCE0E1CDB1F7}">
      <dsp:nvSpPr>
        <dsp:cNvPr id="0" name=""/>
        <dsp:cNvSpPr/>
      </dsp:nvSpPr>
      <dsp:spPr>
        <a:xfrm>
          <a:off x="4221297" y="3046758"/>
          <a:ext cx="1948072" cy="121754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lv-LV" sz="2300" kern="1200" dirty="0"/>
            <a:t>Simfonija</a:t>
          </a:r>
        </a:p>
      </dsp:txBody>
      <dsp:txXfrm>
        <a:off x="4256958" y="3082419"/>
        <a:ext cx="1876750" cy="1146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3FFAC-84EA-44DF-A078-F70BF97849E2}">
      <dsp:nvSpPr>
        <dsp:cNvPr id="0" name=""/>
        <dsp:cNvSpPr/>
      </dsp:nvSpPr>
      <dsp:spPr>
        <a:xfrm>
          <a:off x="3276598" y="0"/>
          <a:ext cx="4937760" cy="273512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lv-LV" sz="2000" kern="1200" dirty="0"/>
            <a:t>Mūzikas valoda: tematisms, harmonija, skaņkārta, tonalitāte, ritms, faktūra, tembrs</a:t>
          </a:r>
          <a:endParaRPr lang="en-US" sz="2000" kern="1200" dirty="0"/>
        </a:p>
        <a:p>
          <a:pPr marL="228600" lvl="1" indent="-228600" algn="l" defTabSz="889000">
            <a:lnSpc>
              <a:spcPct val="90000"/>
            </a:lnSpc>
            <a:spcBef>
              <a:spcPct val="0"/>
            </a:spcBef>
            <a:spcAft>
              <a:spcPct val="15000"/>
            </a:spcAft>
            <a:buChar char="•"/>
          </a:pPr>
          <a:r>
            <a:rPr lang="lv-LV" sz="2000" kern="1200" dirty="0"/>
            <a:t>Forma (šaurā nozīmē)</a:t>
          </a:r>
          <a:endParaRPr lang="en-US" sz="2000" kern="1200" dirty="0"/>
        </a:p>
      </dsp:txBody>
      <dsp:txXfrm>
        <a:off x="3276598" y="341890"/>
        <a:ext cx="3912089" cy="2051343"/>
      </dsp:txXfrm>
    </dsp:sp>
    <dsp:sp modelId="{0AD5856B-8D5B-4F7D-8947-5C4B0532510B}">
      <dsp:nvSpPr>
        <dsp:cNvPr id="0" name=""/>
        <dsp:cNvSpPr/>
      </dsp:nvSpPr>
      <dsp:spPr>
        <a:xfrm>
          <a:off x="0" y="701"/>
          <a:ext cx="3291840" cy="27351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lv-LV" sz="2800" kern="1200" dirty="0"/>
            <a:t>1. līmenis</a:t>
          </a:r>
          <a:endParaRPr lang="en-US" sz="2800" kern="1200" dirty="0"/>
        </a:p>
      </dsp:txBody>
      <dsp:txXfrm>
        <a:off x="133518" y="134219"/>
        <a:ext cx="3024804" cy="2468087"/>
      </dsp:txXfrm>
    </dsp:sp>
    <dsp:sp modelId="{6EB3C239-54EF-4509-B6B1-7B55D94E0479}">
      <dsp:nvSpPr>
        <dsp:cNvPr id="0" name=""/>
        <dsp:cNvSpPr/>
      </dsp:nvSpPr>
      <dsp:spPr>
        <a:xfrm>
          <a:off x="3291840" y="3009337"/>
          <a:ext cx="4937760" cy="273512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lv-LV" sz="2000" kern="1200" dirty="0"/>
            <a:t>Muzikāls sižets </a:t>
          </a:r>
          <a:r>
            <a:rPr lang="lv-LV" sz="2000" kern="1200" dirty="0">
              <a:sym typeface="Wingdings" pitchFamily="2" charset="2"/>
            </a:rPr>
            <a:t></a:t>
          </a:r>
          <a:endParaRPr lang="en-US" sz="2000" kern="1200" dirty="0"/>
        </a:p>
        <a:p>
          <a:pPr marL="228600" lvl="1" indent="-228600" algn="l" defTabSz="889000">
            <a:lnSpc>
              <a:spcPct val="90000"/>
            </a:lnSpc>
            <a:spcBef>
              <a:spcPct val="0"/>
            </a:spcBef>
            <a:spcAft>
              <a:spcPct val="15000"/>
            </a:spcAft>
            <a:buChar char="•"/>
          </a:pPr>
          <a:r>
            <a:rPr lang="lv-LV" sz="2000" kern="1200" dirty="0"/>
            <a:t>Mākslinieciski vispārinātie “personāži” – tēli </a:t>
          </a:r>
          <a:r>
            <a:rPr lang="lv-LV" sz="2000" kern="1200" dirty="0">
              <a:sym typeface="Wingdings" pitchFamily="2" charset="2"/>
            </a:rPr>
            <a:t></a:t>
          </a:r>
          <a:endParaRPr lang="en-US" sz="2000" kern="1200" dirty="0"/>
        </a:p>
        <a:p>
          <a:pPr marL="228600" lvl="1" indent="-228600" algn="l" defTabSz="889000">
            <a:lnSpc>
              <a:spcPct val="90000"/>
            </a:lnSpc>
            <a:spcBef>
              <a:spcPct val="0"/>
            </a:spcBef>
            <a:spcAft>
              <a:spcPct val="15000"/>
            </a:spcAft>
            <a:buChar char="•"/>
          </a:pPr>
          <a:r>
            <a:rPr lang="lv-LV" sz="2000" kern="1200" dirty="0"/>
            <a:t>Kompozīcija kā sižeta materiāla izkārtojums </a:t>
          </a:r>
          <a:endParaRPr lang="en-US" sz="2000" kern="1200" dirty="0"/>
        </a:p>
      </dsp:txBody>
      <dsp:txXfrm>
        <a:off x="3291840" y="3351227"/>
        <a:ext cx="3912089" cy="2051343"/>
      </dsp:txXfrm>
    </dsp:sp>
    <dsp:sp modelId="{D238C97B-99DB-48F0-ACF2-128946E67B9A}">
      <dsp:nvSpPr>
        <dsp:cNvPr id="0" name=""/>
        <dsp:cNvSpPr/>
      </dsp:nvSpPr>
      <dsp:spPr>
        <a:xfrm>
          <a:off x="0" y="3009337"/>
          <a:ext cx="3291840" cy="27351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lv-LV" sz="2800" kern="1200" dirty="0"/>
            <a:t>2. līmenis</a:t>
          </a:r>
          <a:endParaRPr lang="en-US" sz="2800" kern="1200" dirty="0"/>
        </a:p>
      </dsp:txBody>
      <dsp:txXfrm>
        <a:off x="133518" y="3142855"/>
        <a:ext cx="3024804" cy="24680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6/26/26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6/26/26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D095-B3E7-AB14-03C8-BFF747DBBA39}"/>
              </a:ext>
            </a:extLst>
          </p:cNvPr>
          <p:cNvSpPr>
            <a:spLocks noGrp="1"/>
          </p:cNvSpPr>
          <p:nvPr>
            <p:ph type="ctrTitle"/>
          </p:nvPr>
        </p:nvSpPr>
        <p:spPr/>
        <p:txBody>
          <a:bodyPr/>
          <a:lstStyle/>
          <a:p>
            <a:r>
              <a:rPr lang="en-GB" dirty="0"/>
              <a:t>K</a:t>
            </a:r>
            <a:r>
              <a:rPr lang="en-LV" dirty="0"/>
              <a:t>ontrasta sastatforma</a:t>
            </a:r>
            <a:br>
              <a:rPr lang="en-LV" dirty="0"/>
            </a:br>
            <a:r>
              <a:rPr lang="en-LV" dirty="0"/>
              <a:t>/ cikliskā forma</a:t>
            </a:r>
          </a:p>
        </p:txBody>
      </p:sp>
      <p:sp>
        <p:nvSpPr>
          <p:cNvPr id="3" name="Subtitle 2">
            <a:extLst>
              <a:ext uri="{FF2B5EF4-FFF2-40B4-BE49-F238E27FC236}">
                <a16:creationId xmlns:a16="http://schemas.microsoft.com/office/drawing/2014/main" id="{5ACA96DB-110A-8CC6-9045-A0785B0FC95E}"/>
              </a:ext>
            </a:extLst>
          </p:cNvPr>
          <p:cNvSpPr>
            <a:spLocks noGrp="1"/>
          </p:cNvSpPr>
          <p:nvPr>
            <p:ph type="subTitle" idx="1"/>
          </p:nvPr>
        </p:nvSpPr>
        <p:spPr/>
        <p:txBody>
          <a:bodyPr/>
          <a:lstStyle/>
          <a:p>
            <a:r>
              <a:rPr lang="en-LV" dirty="0"/>
              <a:t>MIKC NMV RDKS/EDMS</a:t>
            </a:r>
          </a:p>
          <a:p>
            <a:r>
              <a:rPr lang="en-LV" dirty="0"/>
              <a:t>Dr.art. Jūlija Jonāne</a:t>
            </a:r>
          </a:p>
        </p:txBody>
      </p:sp>
    </p:spTree>
    <p:extLst>
      <p:ext uri="{BB962C8B-B14F-4D97-AF65-F5344CB8AC3E}">
        <p14:creationId xmlns:p14="http://schemas.microsoft.com/office/powerpoint/2010/main" val="3270724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616" y="476673"/>
            <a:ext cx="11009870" cy="5649491"/>
          </a:xfrm>
        </p:spPr>
        <p:txBody>
          <a:bodyPr>
            <a:normAutofit/>
          </a:bodyPr>
          <a:lstStyle/>
          <a:p>
            <a:r>
              <a:rPr lang="lv-LV" sz="2400" b="1" dirty="0"/>
              <a:t>Svītas cikls ir papildināts ar</a:t>
            </a:r>
          </a:p>
          <a:p>
            <a:pPr>
              <a:buFont typeface="Wingdings" panose="05000000000000000000" pitchFamily="2" charset="2"/>
              <a:buChar char="Ø"/>
            </a:pPr>
            <a:r>
              <a:rPr lang="lv-LV" sz="2400" b="1" dirty="0"/>
              <a:t>citām dējām (menuets, gavote, </a:t>
            </a:r>
            <a:r>
              <a:rPr lang="lv-LV" sz="2400" b="1" dirty="0" err="1"/>
              <a:t>anglēze</a:t>
            </a:r>
            <a:r>
              <a:rPr lang="lv-LV" sz="2400" b="1" dirty="0"/>
              <a:t>, polonēze..) – starp III un IV d.</a:t>
            </a:r>
          </a:p>
          <a:p>
            <a:pPr>
              <a:buFont typeface="Wingdings" panose="05000000000000000000" pitchFamily="2" charset="2"/>
              <a:buChar char="Ø"/>
            </a:pPr>
            <a:r>
              <a:rPr lang="lv-LV" sz="2400" b="1" dirty="0"/>
              <a:t>ievadošiem skaņdarbiem (prelūdija, uvertīra, tokāta..) – pirms I d.</a:t>
            </a:r>
          </a:p>
          <a:p>
            <a:pPr algn="just">
              <a:buFont typeface="Wingdings" panose="05000000000000000000" pitchFamily="2" charset="2"/>
              <a:buChar char="Ø"/>
            </a:pPr>
            <a:r>
              <a:rPr lang="lv-LV" sz="2400" b="1" dirty="0" err="1"/>
              <a:t>nedejiska</a:t>
            </a:r>
            <a:r>
              <a:rPr lang="lv-LV" sz="2400" b="1" dirty="0"/>
              <a:t> rakstura skaņdarbiem (rondo, skerco, fūga..)</a:t>
            </a:r>
          </a:p>
          <a:p>
            <a:pPr>
              <a:buFont typeface="Wingdings" panose="05000000000000000000" pitchFamily="2" charset="2"/>
              <a:buChar char="Ø"/>
            </a:pPr>
            <a:r>
              <a:rPr lang="lv-LV" sz="2400" b="1" dirty="0"/>
              <a:t>kādas dejas atkārtojumu: menuets I – menuets II – </a:t>
            </a:r>
            <a:r>
              <a:rPr lang="lv-LV" sz="2400" b="1" i="1" dirty="0" err="1"/>
              <a:t>da</a:t>
            </a:r>
            <a:r>
              <a:rPr lang="lv-LV" sz="2400" b="1" i="1" dirty="0"/>
              <a:t> </a:t>
            </a:r>
            <a:r>
              <a:rPr lang="lv-LV" sz="2400" b="1" i="1" dirty="0" err="1"/>
              <a:t>capo</a:t>
            </a:r>
            <a:r>
              <a:rPr lang="lv-LV" sz="2400" b="1" i="1" dirty="0"/>
              <a:t> </a:t>
            </a:r>
            <a:r>
              <a:rPr lang="lv-LV" sz="2400" b="1" dirty="0"/>
              <a:t>(menuets I) (</a:t>
            </a:r>
            <a:r>
              <a:rPr lang="lv-LV" sz="2400" b="1" dirty="0" err="1"/>
              <a:t>Baha</a:t>
            </a:r>
            <a:r>
              <a:rPr lang="lv-LV" sz="2400" b="1" dirty="0"/>
              <a:t> 1. orķestra svīta – 4 dejas no 6 ar šādu atkārtojumu!)</a:t>
            </a:r>
          </a:p>
          <a:p>
            <a:pPr>
              <a:buFont typeface="Wingdings" panose="05000000000000000000" pitchFamily="2" charset="2"/>
              <a:buChar char="Ø"/>
            </a:pPr>
            <a:r>
              <a:rPr lang="lv-LV" sz="2400" b="1" dirty="0"/>
              <a:t>‘dubļiem’ – daļas atkārtojums ar ornamentālu variēšanu, resp., variācija (Bahs – 1. partita solo vijolei ir 4 daļas ar dubļiem!)</a:t>
            </a:r>
            <a:endParaRPr lang="ru-RU" sz="2400" b="1" dirty="0"/>
          </a:p>
        </p:txBody>
      </p:sp>
      <p:sp>
        <p:nvSpPr>
          <p:cNvPr id="4" name="Slide Number Placeholder 3"/>
          <p:cNvSpPr>
            <a:spLocks noGrp="1"/>
          </p:cNvSpPr>
          <p:nvPr>
            <p:ph type="sldNum" sz="quarter" idx="12"/>
          </p:nvPr>
        </p:nvSpPr>
        <p:spPr/>
        <p:txBody>
          <a:bodyPr/>
          <a:lstStyle/>
          <a:p>
            <a:fld id="{C168C539-EE0D-44D0-8031-D18399698526}" type="slidenum">
              <a:rPr lang="ru-RU" smtClean="0"/>
              <a:pPr/>
              <a:t>10</a:t>
            </a:fld>
            <a:endParaRPr lang="ru-RU"/>
          </a:p>
        </p:txBody>
      </p:sp>
    </p:spTree>
    <p:extLst>
      <p:ext uri="{BB962C8B-B14F-4D97-AF65-F5344CB8AC3E}">
        <p14:creationId xmlns:p14="http://schemas.microsoft.com/office/powerpoint/2010/main" val="341840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903" y="476673"/>
            <a:ext cx="10948086" cy="5649491"/>
          </a:xfrm>
        </p:spPr>
        <p:txBody>
          <a:bodyPr>
            <a:normAutofit/>
          </a:bodyPr>
          <a:lstStyle/>
          <a:p>
            <a:pPr algn="just">
              <a:lnSpc>
                <a:spcPct val="150000"/>
              </a:lnSpc>
            </a:pPr>
            <a:r>
              <a:rPr lang="lv-LV" sz="2400" b="1" dirty="0"/>
              <a:t>Svītas atšķirīgs traktējums (nacionālas tradīcijas, skola, individuālais stils). </a:t>
            </a:r>
          </a:p>
          <a:p>
            <a:pPr algn="just">
              <a:lnSpc>
                <a:spcPct val="150000"/>
              </a:lnSpc>
            </a:pPr>
            <a:r>
              <a:rPr lang="lv-LV" sz="2400" b="1" dirty="0"/>
              <a:t>franču svīta – no 5 līdz 23. daļām; deju sastāvs ir plašāks (</a:t>
            </a:r>
            <a:r>
              <a:rPr lang="lv-LV" sz="2400" b="1" dirty="0" err="1"/>
              <a:t>čakona</a:t>
            </a:r>
            <a:r>
              <a:rPr lang="lv-LV" sz="2400" b="1" dirty="0"/>
              <a:t>, pasakalja, </a:t>
            </a:r>
            <a:r>
              <a:rPr lang="lv-LV" sz="2400" b="1" dirty="0" err="1"/>
              <a:t>rigodons</a:t>
            </a:r>
            <a:r>
              <a:rPr lang="lv-LV" sz="2400" b="1" dirty="0"/>
              <a:t>, </a:t>
            </a:r>
            <a:r>
              <a:rPr lang="lv-LV" sz="2400" b="1" dirty="0" err="1"/>
              <a:t>brānls</a:t>
            </a:r>
            <a:r>
              <a:rPr lang="lv-LV" sz="2400" b="1" dirty="0"/>
              <a:t>, </a:t>
            </a:r>
            <a:r>
              <a:rPr lang="lv-LV" sz="2400" b="1" dirty="0" err="1"/>
              <a:t>kanari</a:t>
            </a:r>
            <a:r>
              <a:rPr lang="lv-LV" sz="2400" b="1" dirty="0"/>
              <a:t>, </a:t>
            </a:r>
            <a:r>
              <a:rPr lang="lv-LV" sz="2400" b="1" dirty="0" err="1"/>
              <a:t>mizete</a:t>
            </a:r>
            <a:r>
              <a:rPr lang="lv-LV" sz="2400" b="1" dirty="0"/>
              <a:t>..); ļoti daudz daļu ar dažādiem </a:t>
            </a:r>
            <a:r>
              <a:rPr lang="lv-LV" sz="2400" b="1" dirty="0" err="1"/>
              <a:t>nedejiskiem</a:t>
            </a:r>
            <a:r>
              <a:rPr lang="lv-LV" sz="2400" b="1" dirty="0"/>
              <a:t> nosaukumiem (</a:t>
            </a:r>
            <a:r>
              <a:rPr lang="lv-LV" sz="2400" b="1" dirty="0" err="1"/>
              <a:t>ilustratīvisms</a:t>
            </a:r>
            <a:r>
              <a:rPr lang="lv-LV" sz="2400" b="1" dirty="0"/>
              <a:t>, programmatisms); rondo formas izmantojums. </a:t>
            </a:r>
          </a:p>
          <a:p>
            <a:pPr algn="just">
              <a:lnSpc>
                <a:spcPct val="150000"/>
              </a:lnSpc>
            </a:pPr>
            <a:r>
              <a:rPr lang="lv-LV" sz="2400" b="1" dirty="0"/>
              <a:t>Itāļu svīta (</a:t>
            </a:r>
            <a:r>
              <a:rPr lang="lv-LV" sz="2400" b="1" dirty="0" err="1"/>
              <a:t>Dž</a:t>
            </a:r>
            <a:r>
              <a:rPr lang="lv-LV" sz="2400" b="1" dirty="0"/>
              <a:t>. </a:t>
            </a:r>
            <a:r>
              <a:rPr lang="lv-LV" sz="2400" b="1" dirty="0" err="1"/>
              <a:t>Freskobaldi</a:t>
            </a:r>
            <a:r>
              <a:rPr lang="lv-LV" sz="2400" b="1" dirty="0"/>
              <a:t>) – variāciju svīta. </a:t>
            </a:r>
          </a:p>
          <a:p>
            <a:pPr algn="just">
              <a:lnSpc>
                <a:spcPct val="150000"/>
              </a:lnSpc>
            </a:pPr>
            <a:r>
              <a:rPr lang="lv-LV" sz="2400" b="1" dirty="0"/>
              <a:t>Vācu mūzikā – divi veidi: Hendeļa (brīvākā svīta) un </a:t>
            </a:r>
            <a:r>
              <a:rPr lang="lv-LV" sz="2400" b="1" dirty="0" err="1"/>
              <a:t>J.S.Baha</a:t>
            </a:r>
            <a:r>
              <a:rPr lang="lv-LV" sz="2400" b="1" dirty="0"/>
              <a:t> (kā baroka svītas tradīcijas paraugs)</a:t>
            </a:r>
            <a:endParaRPr lang="ru-RU" sz="2400" b="1" dirty="0"/>
          </a:p>
        </p:txBody>
      </p:sp>
      <p:sp>
        <p:nvSpPr>
          <p:cNvPr id="4" name="Slide Number Placeholder 3"/>
          <p:cNvSpPr>
            <a:spLocks noGrp="1"/>
          </p:cNvSpPr>
          <p:nvPr>
            <p:ph type="sldNum" sz="quarter" idx="12"/>
          </p:nvPr>
        </p:nvSpPr>
        <p:spPr/>
        <p:txBody>
          <a:bodyPr/>
          <a:lstStyle/>
          <a:p>
            <a:fld id="{C168C539-EE0D-44D0-8031-D18399698526}" type="slidenum">
              <a:rPr lang="ru-RU" smtClean="0"/>
              <a:pPr/>
              <a:t>11</a:t>
            </a:fld>
            <a:endParaRPr lang="ru-RU"/>
          </a:p>
        </p:txBody>
      </p:sp>
    </p:spTree>
    <p:extLst>
      <p:ext uri="{BB962C8B-B14F-4D97-AF65-F5344CB8AC3E}">
        <p14:creationId xmlns:p14="http://schemas.microsoft.com/office/powerpoint/2010/main" val="242958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768" y="381001"/>
            <a:ext cx="11170508" cy="5745163"/>
          </a:xfrm>
        </p:spPr>
        <p:txBody>
          <a:bodyPr>
            <a:normAutofit/>
          </a:bodyPr>
          <a:lstStyle/>
          <a:p>
            <a:pPr algn="just">
              <a:buNone/>
            </a:pPr>
            <a:r>
              <a:rPr lang="lv-LV" sz="2400" dirty="0"/>
              <a:t>18. gs. 1. pusē (klasicisms) svīta pāriet uz otro plānu, tā nav populāra un sastopama citā veidā, ar citiem nosaukumiem: </a:t>
            </a:r>
          </a:p>
          <a:p>
            <a:pPr algn="just">
              <a:buNone/>
            </a:pPr>
            <a:r>
              <a:rPr lang="lv-LV" sz="2400" dirty="0"/>
              <a:t>divertisments, serenāde, mūzika.. (Mocarts – divertismenti, </a:t>
            </a:r>
            <a:r>
              <a:rPr lang="lv-LV" sz="2400" i="1" dirty="0"/>
              <a:t>Mazā nakts mūzika</a:t>
            </a:r>
            <a:r>
              <a:rPr lang="lv-LV" sz="2400" dirty="0"/>
              <a:t>, serenādes..). </a:t>
            </a:r>
          </a:p>
          <a:p>
            <a:pPr algn="just">
              <a:buNone/>
            </a:pPr>
            <a:r>
              <a:rPr lang="lv-LV" sz="2400" dirty="0"/>
              <a:t>Raksturīga sonātes cikla ietekme: dejas žanra lomas samazināšana, pārsvarā ir tikai menuets sonātes formas ievadīšana ciklā.  Atšķirība no sonātes cikla – daļu skaits ir brīvs, bieži mijas menueta daļas un lēnas daļas, daļu iekšēja uzbūve nav sarežģīta (mūzika izklaidēšanai). Šie žanri bija diezgan populāri (piem., Haidnam ir ~ 66 divertismenti un kasācijas; Mocartam - 7 divertismenti orķestrim, 10 serenādes stīgu orķestrim u.c., Bēthovenam – 3 serenādes), nav galvenie žanri klasicisma stilā. </a:t>
            </a:r>
          </a:p>
          <a:p>
            <a:pPr algn="just">
              <a:buNone/>
            </a:pPr>
            <a:endParaRPr lang="en-US" sz="2400" dirty="0"/>
          </a:p>
          <a:p>
            <a:pPr>
              <a:buNone/>
            </a:pPr>
            <a:endParaRPr lang="en-US" sz="2400" dirty="0"/>
          </a:p>
        </p:txBody>
      </p:sp>
      <p:sp>
        <p:nvSpPr>
          <p:cNvPr id="4" name="Slide Number Placeholder 3"/>
          <p:cNvSpPr>
            <a:spLocks noGrp="1"/>
          </p:cNvSpPr>
          <p:nvPr>
            <p:ph type="sldNum" sz="quarter" idx="12"/>
          </p:nvPr>
        </p:nvSpPr>
        <p:spPr/>
        <p:txBody>
          <a:bodyPr/>
          <a:lstStyle/>
          <a:p>
            <a:fld id="{020C1E68-2429-4C69-AE2D-94D94BB8A56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907" y="304801"/>
            <a:ext cx="11022228" cy="5821363"/>
          </a:xfrm>
        </p:spPr>
        <p:txBody>
          <a:bodyPr>
            <a:normAutofit/>
          </a:bodyPr>
          <a:lstStyle/>
          <a:p>
            <a:pPr>
              <a:buNone/>
            </a:pPr>
            <a:r>
              <a:rPr lang="lv-LV" sz="2400" dirty="0"/>
              <a:t>No 19. gs. kļūst par populāru </a:t>
            </a:r>
            <a:r>
              <a:rPr lang="lv-LV" sz="2400" b="1" i="1" dirty="0"/>
              <a:t>jaunā </a:t>
            </a:r>
            <a:r>
              <a:rPr lang="lv-LV" sz="2400" b="1" dirty="0"/>
              <a:t>svīta</a:t>
            </a:r>
            <a:r>
              <a:rPr lang="lv-LV" sz="2400" dirty="0"/>
              <a:t>. </a:t>
            </a:r>
          </a:p>
          <a:p>
            <a:pPr>
              <a:buNone/>
            </a:pPr>
            <a:r>
              <a:rPr lang="lv-LV" sz="2400" dirty="0"/>
              <a:t>Tā ir brīva no visiem viedokļiem:  nav deju karkasa, ir dažādas formas, dažādas sastāvdaļas, tonāla vienotība saistīta dažreiz tikai ar malējām daļām utt. </a:t>
            </a:r>
          </a:p>
          <a:p>
            <a:r>
              <a:rPr lang="lv-LV" sz="2400" dirty="0"/>
              <a:t>svītas</a:t>
            </a:r>
            <a:r>
              <a:rPr lang="lv-LV" sz="2400" i="1" dirty="0"/>
              <a:t> </a:t>
            </a:r>
            <a:r>
              <a:rPr lang="lv-LV" sz="2400" dirty="0"/>
              <a:t>ar</a:t>
            </a:r>
            <a:r>
              <a:rPr lang="lv-LV" sz="2400" u="sng" dirty="0"/>
              <a:t> programmatiskiem </a:t>
            </a:r>
            <a:r>
              <a:rPr lang="lv-LV" sz="2400" dirty="0"/>
              <a:t>nosaukumiem (Šūmanis </a:t>
            </a:r>
            <a:r>
              <a:rPr lang="lv-LV" sz="2400" i="1" dirty="0"/>
              <a:t>Karnevāls, </a:t>
            </a:r>
            <a:r>
              <a:rPr lang="lv-LV" sz="2400" i="1" dirty="0" err="1"/>
              <a:t>Kreisleriāna</a:t>
            </a:r>
            <a:r>
              <a:rPr lang="lv-LV" sz="2400" i="1" dirty="0"/>
              <a:t>; </a:t>
            </a:r>
            <a:r>
              <a:rPr lang="lv-LV" sz="2400" dirty="0"/>
              <a:t>vēlāk</a:t>
            </a:r>
            <a:r>
              <a:rPr lang="lv-LV" sz="2400" i="1" dirty="0"/>
              <a:t> -</a:t>
            </a:r>
            <a:r>
              <a:rPr lang="lv-LV" sz="2400" dirty="0"/>
              <a:t> Vītols </a:t>
            </a:r>
            <a:r>
              <a:rPr lang="lv-LV" sz="2400" i="1" dirty="0"/>
              <a:t>Dārgakmeņi; </a:t>
            </a:r>
            <a:r>
              <a:rPr lang="lv-LV" sz="2400" dirty="0"/>
              <a:t>M. Zariņš </a:t>
            </a:r>
            <a:r>
              <a:rPr lang="lv-LV" sz="2400" i="1" dirty="0"/>
              <a:t>Grieķu vāzes</a:t>
            </a:r>
            <a:r>
              <a:rPr lang="lv-LV" sz="2400" dirty="0"/>
              <a:t>.. )</a:t>
            </a:r>
            <a:endParaRPr lang="en-US" sz="2400" dirty="0"/>
          </a:p>
          <a:p>
            <a:r>
              <a:rPr lang="lv-LV" sz="2400" dirty="0"/>
              <a:t>svītas, kas rakstītas, balstoties uz kādu </a:t>
            </a:r>
            <a:r>
              <a:rPr lang="lv-LV" sz="2400" u="sng" dirty="0"/>
              <a:t>citu žanru </a:t>
            </a:r>
            <a:r>
              <a:rPr lang="lv-LV" sz="2400" dirty="0"/>
              <a:t>– baletu, operu, mūziku lugai, vēlāk – kinofilmai (Bizē </a:t>
            </a:r>
            <a:r>
              <a:rPr lang="lv-LV" sz="2400" i="1" dirty="0" err="1"/>
              <a:t>Arliete</a:t>
            </a:r>
            <a:r>
              <a:rPr lang="lv-LV" sz="2400" dirty="0"/>
              <a:t>, Grīgs </a:t>
            </a:r>
            <a:r>
              <a:rPr lang="lv-LV" sz="2400" i="1" dirty="0"/>
              <a:t>Pērs Gints, </a:t>
            </a:r>
            <a:r>
              <a:rPr lang="lv-LV" sz="2400" dirty="0"/>
              <a:t>Čaikovskis </a:t>
            </a:r>
            <a:r>
              <a:rPr lang="lv-LV" sz="2400" i="1" dirty="0"/>
              <a:t>Riekstkodis</a:t>
            </a:r>
            <a:r>
              <a:rPr lang="lv-LV" sz="2400" dirty="0"/>
              <a:t>; Prokofjevs </a:t>
            </a:r>
            <a:r>
              <a:rPr lang="lv-LV" sz="2400" i="1" dirty="0"/>
              <a:t>Romeo un Džuljeta, Mīla uz trim apelsīniem; </a:t>
            </a:r>
            <a:r>
              <a:rPr lang="lv-LV" sz="2400" dirty="0"/>
              <a:t>Alf. Kalniņš </a:t>
            </a:r>
            <a:r>
              <a:rPr lang="lv-LV" sz="2400" i="1" dirty="0" err="1"/>
              <a:t>Baletsvīta</a:t>
            </a:r>
            <a:r>
              <a:rPr lang="lv-LV" sz="2400" i="1" dirty="0"/>
              <a:t>; </a:t>
            </a:r>
            <a:r>
              <a:rPr lang="lv-LV" sz="2400" dirty="0"/>
              <a:t>A. Skulte</a:t>
            </a:r>
            <a:r>
              <a:rPr lang="lv-LV" sz="2400" i="1" dirty="0"/>
              <a:t> </a:t>
            </a:r>
            <a:r>
              <a:rPr lang="lv-LV" sz="2400" dirty="0"/>
              <a:t>Svīta no baleta </a:t>
            </a:r>
            <a:r>
              <a:rPr lang="lv-LV" sz="2400" i="1" dirty="0"/>
              <a:t>Brīvības sakta; </a:t>
            </a:r>
            <a:r>
              <a:rPr lang="lv-LV" sz="2400" dirty="0"/>
              <a:t>J. Ivanovs Mūzika kinofilmām </a:t>
            </a:r>
            <a:r>
              <a:rPr lang="lv-LV" sz="2400" i="1" dirty="0"/>
              <a:t>Zvejnieka dēls, Salna pavasarī..</a:t>
            </a:r>
            <a:r>
              <a:rPr lang="lv-LV" sz="2400" dirty="0"/>
              <a:t>)</a:t>
            </a:r>
            <a:endParaRPr lang="en-US" sz="2400" dirty="0"/>
          </a:p>
          <a:p>
            <a:pPr>
              <a:buNone/>
            </a:pPr>
            <a:endParaRPr lang="en-US" sz="2400" dirty="0"/>
          </a:p>
          <a:p>
            <a:pPr>
              <a:buNone/>
            </a:pPr>
            <a:endParaRPr lang="en-US" sz="2400" dirty="0"/>
          </a:p>
        </p:txBody>
      </p:sp>
      <p:sp>
        <p:nvSpPr>
          <p:cNvPr id="4" name="Slide Number Placeholder 3"/>
          <p:cNvSpPr>
            <a:spLocks noGrp="1"/>
          </p:cNvSpPr>
          <p:nvPr>
            <p:ph type="sldNum" sz="quarter" idx="12"/>
          </p:nvPr>
        </p:nvSpPr>
        <p:spPr/>
        <p:txBody>
          <a:bodyPr/>
          <a:lstStyle/>
          <a:p>
            <a:fld id="{020C1E68-2429-4C69-AE2D-94D94BB8A56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481" y="228601"/>
            <a:ext cx="11071654" cy="5897563"/>
          </a:xfrm>
        </p:spPr>
        <p:txBody>
          <a:bodyPr>
            <a:normAutofit/>
          </a:bodyPr>
          <a:lstStyle/>
          <a:p>
            <a:pPr algn="just">
              <a:defRPr/>
            </a:pPr>
            <a:r>
              <a:rPr lang="lv-LV" sz="2800" dirty="0"/>
              <a:t>Svītas vai </a:t>
            </a:r>
            <a:r>
              <a:rPr lang="lv-LV" sz="2800" dirty="0" err="1"/>
              <a:t>svītveida</a:t>
            </a:r>
            <a:r>
              <a:rPr lang="lv-LV" sz="2800" dirty="0"/>
              <a:t> cikli  ar nacionālas tradīcijas elementiem – Dvoržāks </a:t>
            </a:r>
            <a:r>
              <a:rPr lang="lv-LV" sz="2800" i="1" dirty="0"/>
              <a:t>Slāvu dejas; </a:t>
            </a:r>
            <a:r>
              <a:rPr lang="lv-LV" sz="2800" dirty="0"/>
              <a:t>Brāms </a:t>
            </a:r>
            <a:r>
              <a:rPr lang="lv-LV" sz="2800" i="1" dirty="0"/>
              <a:t>Ungāru dejas</a:t>
            </a:r>
            <a:r>
              <a:rPr lang="lv-LV" sz="2800" dirty="0"/>
              <a:t>; V. Dārziņš </a:t>
            </a:r>
            <a:r>
              <a:rPr lang="lv-LV" sz="2800" i="1" dirty="0"/>
              <a:t>Spāņu dejas, Latvju dejas, </a:t>
            </a:r>
            <a:r>
              <a:rPr lang="lv-LV" sz="2800" dirty="0"/>
              <a:t>arī A. Jurjāns </a:t>
            </a:r>
            <a:r>
              <a:rPr lang="lv-LV" sz="2800" i="1" dirty="0"/>
              <a:t>Latvju dejas..</a:t>
            </a:r>
            <a:endParaRPr lang="en-US" sz="2800" dirty="0"/>
          </a:p>
          <a:p>
            <a:pPr algn="just">
              <a:defRPr/>
            </a:pPr>
            <a:r>
              <a:rPr lang="lv-LV" sz="2800" dirty="0"/>
              <a:t>Svītas bez jebkādiem nosaukumiem - Čaikovskis Svītas Nr. 1, 2, 3 orķestrim; A. </a:t>
            </a:r>
            <a:r>
              <a:rPr lang="lv-LV" sz="2800" dirty="0" err="1"/>
              <a:t>Grīnups</a:t>
            </a:r>
            <a:r>
              <a:rPr lang="lv-LV" sz="2800" dirty="0"/>
              <a:t>, J. </a:t>
            </a:r>
            <a:r>
              <a:rPr lang="lv-LV" sz="2800" dirty="0" err="1"/>
              <a:t>Ķepītis</a:t>
            </a:r>
            <a:r>
              <a:rPr lang="lv-LV" sz="2800" dirty="0"/>
              <a:t>..</a:t>
            </a:r>
            <a:endParaRPr lang="en-US" sz="2800" dirty="0"/>
          </a:p>
          <a:p>
            <a:pPr algn="just">
              <a:defRPr/>
            </a:pPr>
            <a:r>
              <a:rPr lang="lv-LV" sz="2800" dirty="0"/>
              <a:t>Svītas ar stilizācijas elementiem – Čaikovskis </a:t>
            </a:r>
            <a:r>
              <a:rPr lang="lv-LV" sz="2800" i="1" dirty="0" err="1"/>
              <a:t>Mocartiāna</a:t>
            </a:r>
            <a:r>
              <a:rPr lang="lv-LV" sz="2800" i="1" dirty="0"/>
              <a:t> </a:t>
            </a:r>
            <a:r>
              <a:rPr lang="lv-LV" sz="2800" dirty="0"/>
              <a:t>(orķestrim); M. Zariņš </a:t>
            </a:r>
            <a:r>
              <a:rPr lang="lv-LV" sz="2800" i="1" dirty="0"/>
              <a:t>Partita baroka stilā; </a:t>
            </a:r>
            <a:r>
              <a:rPr lang="lv-LV" sz="2800" dirty="0"/>
              <a:t>A. Šnitke </a:t>
            </a:r>
            <a:r>
              <a:rPr lang="lv-LV" sz="2800" i="1" dirty="0"/>
              <a:t>Svīta vecā stilā..</a:t>
            </a:r>
          </a:p>
          <a:p>
            <a:pPr algn="just">
              <a:buNone/>
              <a:defRPr/>
            </a:pPr>
            <a:r>
              <a:rPr lang="lv-LV" sz="2800" dirty="0"/>
              <a:t>Ir tendence virzīties uz sonātes ciklu (</a:t>
            </a:r>
            <a:r>
              <a:rPr lang="lv-LV" sz="2800" dirty="0" err="1"/>
              <a:t>Rimskis-Korsakovs</a:t>
            </a:r>
            <a:r>
              <a:rPr lang="lv-LV" sz="2800" dirty="0"/>
              <a:t> </a:t>
            </a:r>
            <a:r>
              <a:rPr lang="lv-LV" sz="2800" i="1" dirty="0" err="1"/>
              <a:t>Šeherezāde</a:t>
            </a:r>
            <a:r>
              <a:rPr lang="lv-LV" sz="2800" dirty="0"/>
              <a:t>), bet sonātes forma ir vienkāršota (sonatīnes tipa, bez izstrādājuma..)</a:t>
            </a:r>
            <a:endParaRPr lang="en-US" sz="2800" dirty="0"/>
          </a:p>
        </p:txBody>
      </p:sp>
      <p:sp>
        <p:nvSpPr>
          <p:cNvPr id="4" name="Slide Number Placeholder 3"/>
          <p:cNvSpPr>
            <a:spLocks noGrp="1"/>
          </p:cNvSpPr>
          <p:nvPr>
            <p:ph type="sldNum" sz="quarter" idx="12"/>
          </p:nvPr>
        </p:nvSpPr>
        <p:spPr/>
        <p:txBody>
          <a:bodyPr/>
          <a:lstStyle/>
          <a:p>
            <a:fld id="{020C1E68-2429-4C69-AE2D-94D94BB8A56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265" y="304801"/>
            <a:ext cx="10948086" cy="5821363"/>
          </a:xfrm>
        </p:spPr>
        <p:txBody>
          <a:bodyPr>
            <a:normAutofit/>
          </a:bodyPr>
          <a:lstStyle/>
          <a:p>
            <a:pPr algn="just">
              <a:buNone/>
            </a:pPr>
            <a:endParaRPr lang="lv-LV" sz="2400" dirty="0"/>
          </a:p>
          <a:p>
            <a:pPr algn="just">
              <a:buNone/>
            </a:pPr>
            <a:r>
              <a:rPr lang="lv-LV" sz="2400" dirty="0"/>
              <a:t>No 19. gs. -  ir arī cikli ar </a:t>
            </a:r>
            <a:r>
              <a:rPr lang="lv-LV" sz="2400" u="sng" dirty="0"/>
              <a:t>žanra</a:t>
            </a:r>
            <a:r>
              <a:rPr lang="lv-LV" sz="2400" dirty="0"/>
              <a:t> vienojošo faktoru, kas jau nepieder svītai. bieži apzīmēti ar opusu. Piem., Šopēna 24 prelūdijas op. 28, vēlāk A. </a:t>
            </a:r>
            <a:r>
              <a:rPr lang="lv-LV" sz="2400" dirty="0" err="1"/>
              <a:t>Skrjabina</a:t>
            </a:r>
            <a:r>
              <a:rPr lang="lv-LV" sz="2400" dirty="0"/>
              <a:t>, S. Rahmaņinova prelūdijas, arī J. Vītola prelūdijas (pa 3 – op.10, 13, 30 u.c.); J. Ivanovam ir </a:t>
            </a:r>
            <a:r>
              <a:rPr lang="lv-LV" sz="2400" i="1" dirty="0"/>
              <a:t>24 skicējumi.</a:t>
            </a:r>
            <a:endParaRPr lang="en-US" sz="2400" dirty="0"/>
          </a:p>
          <a:p>
            <a:pPr algn="just">
              <a:buNone/>
            </a:pPr>
            <a:r>
              <a:rPr lang="lv-LV" sz="2400" dirty="0"/>
              <a:t>Kopumā var secināt, ka cikls var veidoties gan kā svīta, gan kā miniatūru cikls (sevišķi klaviermūzikā)</a:t>
            </a:r>
            <a:endParaRPr lang="en-US" sz="2400" dirty="0"/>
          </a:p>
          <a:p>
            <a:pPr>
              <a:buNone/>
            </a:pPr>
            <a:endParaRPr lang="en-US" sz="2400" dirty="0"/>
          </a:p>
        </p:txBody>
      </p:sp>
      <p:sp>
        <p:nvSpPr>
          <p:cNvPr id="4" name="Slide Number Placeholder 3"/>
          <p:cNvSpPr>
            <a:spLocks noGrp="1"/>
          </p:cNvSpPr>
          <p:nvPr>
            <p:ph type="sldNum" sz="quarter" idx="12"/>
          </p:nvPr>
        </p:nvSpPr>
        <p:spPr/>
        <p:txBody>
          <a:bodyPr/>
          <a:lstStyle/>
          <a:p>
            <a:fld id="{020C1E68-2429-4C69-AE2D-94D94BB8A56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25538"/>
          </a:xfrm>
        </p:spPr>
        <p:txBody>
          <a:bodyPr/>
          <a:lstStyle/>
          <a:p>
            <a:r>
              <a:rPr lang="en-US" dirty="0" err="1"/>
              <a:t>sonātes</a:t>
            </a:r>
            <a:r>
              <a:rPr lang="en-US" dirty="0"/>
              <a:t> </a:t>
            </a:r>
            <a:r>
              <a:rPr lang="en-US" dirty="0" err="1"/>
              <a:t>simfoniskais</a:t>
            </a:r>
            <a:r>
              <a:rPr lang="en-US" dirty="0"/>
              <a:t> </a:t>
            </a:r>
            <a:r>
              <a:rPr lang="en-US" dirty="0" err="1"/>
              <a:t>cikls</a:t>
            </a:r>
            <a:endParaRPr lang="en-US" dirty="0"/>
          </a:p>
        </p:txBody>
      </p:sp>
      <p:sp>
        <p:nvSpPr>
          <p:cNvPr id="3" name="Content Placeholder 2"/>
          <p:cNvSpPr>
            <a:spLocks noGrp="1"/>
          </p:cNvSpPr>
          <p:nvPr>
            <p:ph idx="1"/>
          </p:nvPr>
        </p:nvSpPr>
        <p:spPr>
          <a:xfrm>
            <a:off x="815546" y="1735137"/>
            <a:ext cx="11071654" cy="4678019"/>
          </a:xfrm>
        </p:spPr>
        <p:txBody>
          <a:bodyPr>
            <a:noAutofit/>
          </a:bodyPr>
          <a:lstStyle/>
          <a:p>
            <a:r>
              <a:rPr lang="en-US" sz="2800" dirty="0" err="1"/>
              <a:t>Klasicisma</a:t>
            </a:r>
            <a:r>
              <a:rPr lang="en-US" sz="2800" dirty="0"/>
              <a:t> </a:t>
            </a:r>
            <a:r>
              <a:rPr lang="en-US" sz="2800" dirty="0" err="1"/>
              <a:t>sasniegums</a:t>
            </a:r>
            <a:endParaRPr lang="en-US" sz="2800" dirty="0"/>
          </a:p>
          <a:p>
            <a:r>
              <a:rPr lang="en-US" sz="2800" dirty="0" err="1"/>
              <a:t>Sonāte</a:t>
            </a:r>
            <a:r>
              <a:rPr lang="en-US" sz="2800" dirty="0"/>
              <a:t> </a:t>
            </a:r>
            <a:r>
              <a:rPr lang="en-US" sz="2800" dirty="0" err="1"/>
              <a:t>paredzēta</a:t>
            </a:r>
            <a:r>
              <a:rPr lang="en-US" sz="2800" dirty="0"/>
              <a:t> ne </a:t>
            </a:r>
            <a:r>
              <a:rPr lang="en-US" sz="2800" dirty="0" err="1"/>
              <a:t>vairāk</a:t>
            </a:r>
            <a:r>
              <a:rPr lang="en-US" sz="2800" dirty="0"/>
              <a:t> par 2 </a:t>
            </a:r>
            <a:r>
              <a:rPr lang="en-US" sz="2800" dirty="0" err="1"/>
              <a:t>izpildītājiem</a:t>
            </a:r>
            <a:r>
              <a:rPr lang="en-US" sz="2800" dirty="0"/>
              <a:t> (</a:t>
            </a:r>
            <a:r>
              <a:rPr lang="en-US" sz="2800" dirty="0" err="1"/>
              <a:t>piem</a:t>
            </a:r>
            <a:r>
              <a:rPr lang="en-US" sz="2800" dirty="0"/>
              <a:t>., </a:t>
            </a:r>
            <a:r>
              <a:rPr lang="en-US" sz="2800" dirty="0" err="1"/>
              <a:t>klavieres</a:t>
            </a:r>
            <a:r>
              <a:rPr lang="en-US" sz="2800" dirty="0"/>
              <a:t>, flauta un </a:t>
            </a:r>
            <a:r>
              <a:rPr lang="en-US" sz="2800" dirty="0" err="1"/>
              <a:t>klavieres</a:t>
            </a:r>
            <a:r>
              <a:rPr lang="en-US" sz="2800" dirty="0"/>
              <a:t> </a:t>
            </a:r>
            <a:r>
              <a:rPr lang="en-US" sz="2800" dirty="0" err="1"/>
              <a:t>u.tml</a:t>
            </a:r>
            <a:r>
              <a:rPr lang="en-US" sz="2800" dirty="0"/>
              <a:t>.)</a:t>
            </a:r>
            <a:r>
              <a:rPr lang="lv-LV" sz="2800" dirty="0"/>
              <a:t> + trio</a:t>
            </a:r>
            <a:endParaRPr lang="en-US" sz="2800" dirty="0"/>
          </a:p>
          <a:p>
            <a:r>
              <a:rPr lang="en-US" sz="2800" dirty="0" err="1"/>
              <a:t>Sonātes</a:t>
            </a:r>
            <a:r>
              <a:rPr lang="en-US" sz="2800" dirty="0"/>
              <a:t> </a:t>
            </a:r>
            <a:r>
              <a:rPr lang="en-US" sz="2800" dirty="0" err="1"/>
              <a:t>simfoniskais</a:t>
            </a:r>
            <a:r>
              <a:rPr lang="en-US" sz="2800" dirty="0"/>
              <a:t> </a:t>
            </a:r>
            <a:r>
              <a:rPr lang="en-US" sz="2800" dirty="0" err="1"/>
              <a:t>cikls</a:t>
            </a:r>
            <a:r>
              <a:rPr lang="en-US" sz="2800" dirty="0"/>
              <a:t>, </a:t>
            </a:r>
            <a:r>
              <a:rPr lang="en-US" sz="2800" dirty="0" err="1"/>
              <a:t>kas</a:t>
            </a:r>
            <a:r>
              <a:rPr lang="en-US" sz="2800" dirty="0"/>
              <a:t> </a:t>
            </a:r>
            <a:r>
              <a:rPr lang="en-US" sz="2800" dirty="0" err="1"/>
              <a:t>komponēts</a:t>
            </a:r>
            <a:r>
              <a:rPr lang="en-US" sz="2800" dirty="0"/>
              <a:t> </a:t>
            </a:r>
            <a:r>
              <a:rPr lang="en-US" sz="2800" dirty="0" err="1"/>
              <a:t>vairāk</a:t>
            </a:r>
            <a:r>
              <a:rPr lang="en-US" sz="2800" dirty="0"/>
              <a:t> par 2 </a:t>
            </a:r>
            <a:r>
              <a:rPr lang="en-US" sz="2800" dirty="0" err="1"/>
              <a:t>izpildītājiem</a:t>
            </a:r>
            <a:r>
              <a:rPr lang="en-US" sz="2800" dirty="0"/>
              <a:t> </a:t>
            </a:r>
            <a:r>
              <a:rPr lang="en-US" sz="2800" dirty="0" err="1"/>
              <a:t>tiek</a:t>
            </a:r>
            <a:r>
              <a:rPr lang="en-US" sz="2800" dirty="0"/>
              <a:t> </a:t>
            </a:r>
            <a:r>
              <a:rPr lang="en-US" sz="2800" dirty="0" err="1"/>
              <a:t>dēvēts</a:t>
            </a:r>
            <a:r>
              <a:rPr lang="en-US" sz="2800" dirty="0"/>
              <a:t> </a:t>
            </a:r>
            <a:r>
              <a:rPr lang="en-US" sz="2800" dirty="0" err="1"/>
              <a:t>ansambļa</a:t>
            </a:r>
            <a:r>
              <a:rPr lang="en-US" sz="2800" dirty="0"/>
              <a:t> </a:t>
            </a:r>
            <a:r>
              <a:rPr lang="en-US" sz="2800" dirty="0" err="1"/>
              <a:t>sastāva</a:t>
            </a:r>
            <a:r>
              <a:rPr lang="en-US" sz="2800" dirty="0"/>
              <a:t> </a:t>
            </a:r>
            <a:r>
              <a:rPr lang="en-US" sz="2800" dirty="0" err="1"/>
              <a:t>skaita</a:t>
            </a:r>
            <a:r>
              <a:rPr lang="en-US" sz="2800" dirty="0"/>
              <a:t> </a:t>
            </a:r>
            <a:r>
              <a:rPr lang="en-US" sz="2800" dirty="0" err="1"/>
              <a:t>itāļu</a:t>
            </a:r>
            <a:r>
              <a:rPr lang="en-US" sz="2800" dirty="0"/>
              <a:t> </a:t>
            </a:r>
            <a:r>
              <a:rPr lang="en-US" sz="2800" dirty="0" err="1"/>
              <a:t>variantā</a:t>
            </a:r>
            <a:r>
              <a:rPr lang="en-US" sz="2800" dirty="0"/>
              <a:t> –</a:t>
            </a:r>
            <a:r>
              <a:rPr lang="lv-LV" sz="2800" dirty="0"/>
              <a:t> </a:t>
            </a:r>
            <a:r>
              <a:rPr lang="en-US" sz="2800" dirty="0" err="1"/>
              <a:t>kvartets</a:t>
            </a:r>
            <a:r>
              <a:rPr lang="en-US" sz="2800" dirty="0"/>
              <a:t>, </a:t>
            </a:r>
            <a:r>
              <a:rPr lang="en-US" sz="2800" dirty="0" err="1"/>
              <a:t>kvintets</a:t>
            </a:r>
            <a:r>
              <a:rPr lang="en-US" sz="2800" dirty="0"/>
              <a:t>, </a:t>
            </a:r>
            <a:r>
              <a:rPr lang="en-US" sz="2800" dirty="0" err="1"/>
              <a:t>oktets</a:t>
            </a:r>
            <a:r>
              <a:rPr lang="en-US" sz="2800" dirty="0"/>
              <a:t> </a:t>
            </a:r>
            <a:r>
              <a:rPr lang="en-US" sz="2800" dirty="0" err="1"/>
              <a:t>u.tml</a:t>
            </a:r>
            <a:r>
              <a:rPr lang="en-US" sz="2800" dirty="0"/>
              <a:t>. </a:t>
            </a:r>
          </a:p>
        </p:txBody>
      </p:sp>
    </p:spTree>
    <p:extLst>
      <p:ext uri="{BB962C8B-B14F-4D97-AF65-F5344CB8AC3E}">
        <p14:creationId xmlns:p14="http://schemas.microsoft.com/office/powerpoint/2010/main" val="417636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141413" y="222422"/>
            <a:ext cx="9905998" cy="1248032"/>
          </a:xfrm>
        </p:spPr>
        <p:txBody>
          <a:bodyPr/>
          <a:lstStyle/>
          <a:p>
            <a:r>
              <a:rPr lang="lv-LV" dirty="0"/>
              <a:t>Sonātes simfoniskā cikla varianti: </a:t>
            </a:r>
          </a:p>
        </p:txBody>
      </p:sp>
      <p:graphicFrame>
        <p:nvGraphicFramePr>
          <p:cNvPr id="4" name="Satura vietturis 3"/>
          <p:cNvGraphicFramePr>
            <a:graphicFrameLocks noGrp="1"/>
          </p:cNvGraphicFramePr>
          <p:nvPr>
            <p:ph idx="1"/>
          </p:nvPr>
        </p:nvGraphicFramePr>
        <p:xfrm>
          <a:off x="2666107" y="1905000"/>
          <a:ext cx="6859786"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001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2422"/>
            <a:ext cx="9905998" cy="1112108"/>
          </a:xfrm>
        </p:spPr>
        <p:txBody>
          <a:bodyPr/>
          <a:lstStyle/>
          <a:p>
            <a:r>
              <a:rPr lang="en-US" dirty="0" err="1"/>
              <a:t>Tipiskākā</a:t>
            </a:r>
            <a:r>
              <a:rPr lang="en-US" dirty="0"/>
              <a:t> </a:t>
            </a:r>
            <a:r>
              <a:rPr lang="en-US" dirty="0" err="1"/>
              <a:t>simfonijas</a:t>
            </a:r>
            <a:r>
              <a:rPr lang="en-US" dirty="0"/>
              <a:t> </a:t>
            </a:r>
            <a:r>
              <a:rPr lang="en-US" dirty="0" err="1"/>
              <a:t>struktūra</a:t>
            </a:r>
            <a:endParaRPr lang="en-US" dirty="0"/>
          </a:p>
        </p:txBody>
      </p:sp>
      <p:sp>
        <p:nvSpPr>
          <p:cNvPr id="3" name="Content Placeholder 2"/>
          <p:cNvSpPr>
            <a:spLocks noGrp="1"/>
          </p:cNvSpPr>
          <p:nvPr>
            <p:ph idx="1"/>
          </p:nvPr>
        </p:nvSpPr>
        <p:spPr>
          <a:xfrm>
            <a:off x="667265" y="1334530"/>
            <a:ext cx="11133438" cy="5181420"/>
          </a:xfrm>
        </p:spPr>
        <p:txBody>
          <a:bodyPr>
            <a:normAutofit/>
          </a:bodyPr>
          <a:lstStyle/>
          <a:p>
            <a:r>
              <a:rPr lang="en-US" sz="2400" dirty="0" err="1"/>
              <a:t>Balstoties</a:t>
            </a:r>
            <a:r>
              <a:rPr lang="en-US" sz="2400" dirty="0"/>
              <a:t> </a:t>
            </a:r>
            <a:r>
              <a:rPr lang="en-US" sz="2400" dirty="0" err="1"/>
              <a:t>uz</a:t>
            </a:r>
            <a:r>
              <a:rPr lang="en-US" sz="2400" dirty="0"/>
              <a:t> </a:t>
            </a:r>
            <a:r>
              <a:rPr lang="en-US" sz="2400" dirty="0" err="1"/>
              <a:t>humānisma</a:t>
            </a:r>
            <a:r>
              <a:rPr lang="en-US" sz="2400" dirty="0"/>
              <a:t> </a:t>
            </a:r>
            <a:r>
              <a:rPr lang="en-US" sz="2400" dirty="0" err="1"/>
              <a:t>filozofijas</a:t>
            </a:r>
            <a:r>
              <a:rPr lang="en-US" sz="2400" dirty="0"/>
              <a:t> </a:t>
            </a:r>
            <a:r>
              <a:rPr lang="en-US" sz="2400" dirty="0" err="1"/>
              <a:t>nostādnēm</a:t>
            </a:r>
            <a:r>
              <a:rPr lang="en-US" sz="2400" dirty="0"/>
              <a:t>, </a:t>
            </a:r>
            <a:r>
              <a:rPr lang="en-US" sz="2400" dirty="0" err="1"/>
              <a:t>saistīta</a:t>
            </a:r>
            <a:r>
              <a:rPr lang="en-US" sz="2400" dirty="0"/>
              <a:t> </a:t>
            </a:r>
            <a:r>
              <a:rPr lang="en-US" sz="2400" dirty="0" err="1"/>
              <a:t>ar</a:t>
            </a:r>
            <a:r>
              <a:rPr lang="en-US" sz="2400" dirty="0"/>
              <a:t> </a:t>
            </a:r>
            <a:r>
              <a:rPr lang="en-US" sz="2400" dirty="0" err="1"/>
              <a:t>cilvēka</a:t>
            </a:r>
            <a:r>
              <a:rPr lang="en-US" sz="2400" dirty="0"/>
              <a:t> </a:t>
            </a:r>
            <a:r>
              <a:rPr lang="en-US" sz="2400" dirty="0" err="1"/>
              <a:t>darbības</a:t>
            </a:r>
            <a:r>
              <a:rPr lang="en-US" sz="2400" dirty="0"/>
              <a:t> </a:t>
            </a:r>
            <a:r>
              <a:rPr lang="en-US" sz="2400" dirty="0" err="1"/>
              <a:t>formām</a:t>
            </a:r>
            <a:r>
              <a:rPr lang="en-US" sz="2400" dirty="0"/>
              <a:t> (</a:t>
            </a:r>
            <a:r>
              <a:rPr lang="en-US" sz="2400" dirty="0" err="1"/>
              <a:t>pēc</a:t>
            </a:r>
            <a:r>
              <a:rPr lang="en-US" sz="2400" dirty="0"/>
              <a:t>: Mark </a:t>
            </a:r>
            <a:r>
              <a:rPr lang="en-US" sz="2400" dirty="0" err="1"/>
              <a:t>Aranovskij</a:t>
            </a:r>
            <a:r>
              <a:rPr lang="en-US" sz="2400" dirty="0"/>
              <a:t> “</a:t>
            </a:r>
            <a:r>
              <a:rPr lang="en-US" sz="2400" dirty="0" err="1"/>
              <a:t>Simfoničeskije</a:t>
            </a:r>
            <a:r>
              <a:rPr lang="en-US" sz="2400" dirty="0"/>
              <a:t> </a:t>
            </a:r>
            <a:r>
              <a:rPr lang="en-US" sz="2400" dirty="0" err="1"/>
              <a:t>iskaņija</a:t>
            </a:r>
            <a:r>
              <a:rPr lang="en-US" sz="2400" dirty="0"/>
              <a:t>”)</a:t>
            </a:r>
          </a:p>
          <a:p>
            <a:pPr marL="0" indent="0">
              <a:buNone/>
            </a:pPr>
            <a:r>
              <a:rPr lang="en-US" sz="2400" dirty="0"/>
              <a:t>1. </a:t>
            </a:r>
            <a:r>
              <a:rPr lang="en-US" sz="2400" dirty="0" err="1"/>
              <a:t>daļa</a:t>
            </a:r>
            <a:r>
              <a:rPr lang="en-US" sz="2400" dirty="0"/>
              <a:t> – </a:t>
            </a:r>
            <a:r>
              <a:rPr lang="en-US" sz="2400" i="1" dirty="0"/>
              <a:t>homo </a:t>
            </a:r>
            <a:r>
              <a:rPr lang="en-US" sz="2400" i="1" dirty="0" err="1"/>
              <a:t>agens</a:t>
            </a:r>
            <a:r>
              <a:rPr lang="en-US" sz="2400" i="1" dirty="0"/>
              <a:t> </a:t>
            </a:r>
            <a:r>
              <a:rPr lang="en-US" sz="2400" dirty="0"/>
              <a:t>= </a:t>
            </a:r>
            <a:r>
              <a:rPr lang="en-US" sz="2400" dirty="0" err="1"/>
              <a:t>darbīgais</a:t>
            </a:r>
            <a:r>
              <a:rPr lang="en-US" sz="2400" dirty="0"/>
              <a:t> </a:t>
            </a:r>
            <a:r>
              <a:rPr lang="en-US" sz="2400" dirty="0" err="1"/>
              <a:t>cilvēks</a:t>
            </a:r>
            <a:r>
              <a:rPr lang="en-US" sz="2400" dirty="0"/>
              <a:t>. </a:t>
            </a:r>
            <a:r>
              <a:rPr lang="en-US" sz="2400" dirty="0" err="1"/>
              <a:t>Ātra</a:t>
            </a:r>
            <a:r>
              <a:rPr lang="en-US" sz="2400" dirty="0"/>
              <a:t>, </a:t>
            </a:r>
            <a:r>
              <a:rPr lang="en-US" sz="2400" dirty="0" err="1"/>
              <a:t>dramatiska</a:t>
            </a:r>
            <a:r>
              <a:rPr lang="en-US" sz="2400" dirty="0"/>
              <a:t>, </a:t>
            </a:r>
            <a:r>
              <a:rPr lang="en-US" sz="2400" dirty="0" err="1"/>
              <a:t>darbīga</a:t>
            </a:r>
            <a:r>
              <a:rPr lang="en-US" sz="2400" dirty="0"/>
              <a:t>, </a:t>
            </a:r>
            <a:r>
              <a:rPr lang="en-US" sz="2400" dirty="0" err="1"/>
              <a:t>va</a:t>
            </a:r>
            <a:r>
              <a:rPr lang="lv-LV" sz="2400" dirty="0"/>
              <a:t>i</a:t>
            </a:r>
            <a:r>
              <a:rPr lang="en-US" sz="2400" dirty="0"/>
              <a:t> </a:t>
            </a:r>
            <a:r>
              <a:rPr lang="en-US" sz="2400" dirty="0" err="1"/>
              <a:t>konfliktējoša</a:t>
            </a:r>
            <a:r>
              <a:rPr lang="en-US" sz="2400" dirty="0"/>
              <a:t>. </a:t>
            </a:r>
            <a:r>
              <a:rPr lang="en-US" sz="2400" dirty="0" err="1"/>
              <a:t>Sonātes</a:t>
            </a:r>
            <a:r>
              <a:rPr lang="en-US" sz="2400" dirty="0"/>
              <a:t> forma.</a:t>
            </a:r>
          </a:p>
          <a:p>
            <a:pPr marL="0" indent="0">
              <a:buNone/>
            </a:pPr>
            <a:r>
              <a:rPr lang="en-US" sz="2400" dirty="0"/>
              <a:t>2. </a:t>
            </a:r>
            <a:r>
              <a:rPr lang="en-US" sz="2400" dirty="0" err="1"/>
              <a:t>daļa</a:t>
            </a:r>
            <a:r>
              <a:rPr lang="en-US" sz="2400" dirty="0"/>
              <a:t> – </a:t>
            </a:r>
            <a:r>
              <a:rPr lang="en-US" sz="2400" i="1" dirty="0"/>
              <a:t>homo sapiens </a:t>
            </a:r>
            <a:r>
              <a:rPr lang="en-US" sz="2400" dirty="0"/>
              <a:t>= </a:t>
            </a:r>
            <a:r>
              <a:rPr lang="en-US" sz="2400" dirty="0" err="1"/>
              <a:t>domājošais</a:t>
            </a:r>
            <a:r>
              <a:rPr lang="en-US" sz="2400" dirty="0"/>
              <a:t> </a:t>
            </a:r>
            <a:r>
              <a:rPr lang="en-US" sz="2400" dirty="0" err="1"/>
              <a:t>cilvēks</a:t>
            </a:r>
            <a:r>
              <a:rPr lang="en-US" sz="2400" dirty="0"/>
              <a:t>. </a:t>
            </a:r>
            <a:r>
              <a:rPr lang="en-US" sz="2400" dirty="0" err="1"/>
              <a:t>lēna</a:t>
            </a:r>
            <a:r>
              <a:rPr lang="en-US" sz="2400" dirty="0"/>
              <a:t>, </a:t>
            </a:r>
            <a:r>
              <a:rPr lang="en-US" sz="2400" dirty="0" err="1"/>
              <a:t>pārdomu</a:t>
            </a:r>
            <a:r>
              <a:rPr lang="en-US" sz="2400" dirty="0"/>
              <a:t> </a:t>
            </a:r>
            <a:r>
              <a:rPr lang="en-US" sz="2400" dirty="0" err="1"/>
              <a:t>daļa</a:t>
            </a:r>
            <a:r>
              <a:rPr lang="en-US" sz="2400" dirty="0"/>
              <a:t>. </a:t>
            </a:r>
            <a:r>
              <a:rPr lang="en-US" sz="2400" dirty="0" err="1"/>
              <a:t>Trijdaļu</a:t>
            </a:r>
            <a:r>
              <a:rPr lang="en-US" sz="2400" dirty="0"/>
              <a:t>/</a:t>
            </a:r>
            <a:r>
              <a:rPr lang="en-US" sz="2400" dirty="0" err="1"/>
              <a:t>variāciju</a:t>
            </a:r>
            <a:r>
              <a:rPr lang="en-US" sz="2400" dirty="0"/>
              <a:t>/</a:t>
            </a:r>
            <a:r>
              <a:rPr lang="en-US" sz="2400" dirty="0" err="1"/>
              <a:t>cita</a:t>
            </a:r>
            <a:r>
              <a:rPr lang="en-US" sz="2400" dirty="0"/>
              <a:t> forma</a:t>
            </a:r>
          </a:p>
          <a:p>
            <a:pPr marL="0" indent="0">
              <a:buNone/>
            </a:pPr>
            <a:r>
              <a:rPr lang="en-US" sz="2400" dirty="0"/>
              <a:t>3. </a:t>
            </a:r>
            <a:r>
              <a:rPr lang="en-US" sz="2400" dirty="0" err="1"/>
              <a:t>daļa</a:t>
            </a:r>
            <a:r>
              <a:rPr lang="en-US" sz="2400" dirty="0"/>
              <a:t> – </a:t>
            </a:r>
            <a:r>
              <a:rPr lang="en-US" sz="2400" i="1" dirty="0"/>
              <a:t>homo </a:t>
            </a:r>
            <a:r>
              <a:rPr lang="en-US" sz="2400" i="1" dirty="0" err="1"/>
              <a:t>ludens</a:t>
            </a:r>
            <a:r>
              <a:rPr lang="en-US" sz="2400" i="1" dirty="0"/>
              <a:t> </a:t>
            </a:r>
            <a:r>
              <a:rPr lang="en-US" sz="2400" dirty="0"/>
              <a:t>= </a:t>
            </a:r>
            <a:r>
              <a:rPr lang="en-US" sz="2400" dirty="0" err="1"/>
              <a:t>spēlējošais</a:t>
            </a:r>
            <a:r>
              <a:rPr lang="en-US" sz="2400" dirty="0"/>
              <a:t> </a:t>
            </a:r>
            <a:r>
              <a:rPr lang="en-US" sz="2400" dirty="0" err="1"/>
              <a:t>cilvēks</a:t>
            </a:r>
            <a:r>
              <a:rPr lang="en-US" sz="2400" dirty="0"/>
              <a:t>. </a:t>
            </a:r>
            <a:r>
              <a:rPr lang="en-US" sz="2400" dirty="0" err="1"/>
              <a:t>Menuets</a:t>
            </a:r>
            <a:r>
              <a:rPr lang="en-US" sz="2400" dirty="0"/>
              <a:t>/</a:t>
            </a:r>
            <a:r>
              <a:rPr lang="en-US" sz="2400" dirty="0" err="1"/>
              <a:t>Skerco</a:t>
            </a:r>
            <a:r>
              <a:rPr lang="en-US" sz="2400" dirty="0"/>
              <a:t>. </a:t>
            </a:r>
            <a:r>
              <a:rPr lang="en-US" sz="2400" dirty="0" err="1"/>
              <a:t>Ātra</a:t>
            </a:r>
            <a:r>
              <a:rPr lang="en-US" sz="2400" dirty="0"/>
              <a:t>, </a:t>
            </a:r>
            <a:r>
              <a:rPr lang="en-US" sz="2400" dirty="0" err="1"/>
              <a:t>kustīga</a:t>
            </a:r>
            <a:r>
              <a:rPr lang="en-US" sz="2400" dirty="0"/>
              <a:t>, </a:t>
            </a:r>
            <a:r>
              <a:rPr lang="en-US" sz="2400" dirty="0" err="1"/>
              <a:t>rotaļīga</a:t>
            </a:r>
            <a:r>
              <a:rPr lang="en-US" sz="2400" dirty="0"/>
              <a:t>. </a:t>
            </a:r>
            <a:r>
              <a:rPr lang="en-US" sz="2400" dirty="0" err="1"/>
              <a:t>Saliktā</a:t>
            </a:r>
            <a:r>
              <a:rPr lang="en-US" sz="2400" dirty="0"/>
              <a:t> </a:t>
            </a:r>
            <a:r>
              <a:rPr lang="en-US" sz="2400" dirty="0" err="1"/>
              <a:t>trijdaļu</a:t>
            </a:r>
            <a:r>
              <a:rPr lang="en-US" sz="2400" dirty="0"/>
              <a:t> f.</a:t>
            </a:r>
          </a:p>
          <a:p>
            <a:pPr marL="0" indent="0">
              <a:buNone/>
            </a:pPr>
            <a:r>
              <a:rPr lang="en-US" sz="2400" dirty="0"/>
              <a:t>4. </a:t>
            </a:r>
            <a:r>
              <a:rPr lang="en-US" sz="2400" dirty="0" err="1"/>
              <a:t>daļa</a:t>
            </a:r>
            <a:r>
              <a:rPr lang="en-US" sz="2400" dirty="0"/>
              <a:t> – </a:t>
            </a:r>
            <a:r>
              <a:rPr lang="en-US" sz="2400" i="1" dirty="0"/>
              <a:t>homo </a:t>
            </a:r>
            <a:r>
              <a:rPr lang="en-US" sz="2400" i="1" dirty="0" err="1"/>
              <a:t>communis</a:t>
            </a:r>
            <a:r>
              <a:rPr lang="en-US" sz="2400" i="1" dirty="0"/>
              <a:t> </a:t>
            </a:r>
            <a:r>
              <a:rPr lang="en-US" sz="2400" dirty="0"/>
              <a:t>= </a:t>
            </a:r>
            <a:r>
              <a:rPr lang="en-US" sz="2400" dirty="0" err="1"/>
              <a:t>cilvēks</a:t>
            </a:r>
            <a:r>
              <a:rPr lang="en-US" sz="2400" dirty="0"/>
              <a:t> </a:t>
            </a:r>
            <a:r>
              <a:rPr lang="en-US" sz="2400" dirty="0" err="1"/>
              <a:t>sabiedrībā</a:t>
            </a:r>
            <a:r>
              <a:rPr lang="en-US" sz="2400" dirty="0"/>
              <a:t>. </a:t>
            </a:r>
            <a:r>
              <a:rPr lang="en-US" sz="2400" dirty="0" err="1"/>
              <a:t>Kustīga</a:t>
            </a:r>
            <a:r>
              <a:rPr lang="en-US" sz="2400" dirty="0"/>
              <a:t>, </a:t>
            </a:r>
            <a:r>
              <a:rPr lang="en-US" sz="2400" dirty="0" err="1"/>
              <a:t>darbīga</a:t>
            </a:r>
            <a:r>
              <a:rPr lang="en-US" sz="2400" dirty="0"/>
              <a:t>. </a:t>
            </a:r>
            <a:r>
              <a:rPr lang="en-US" sz="2400" dirty="0" err="1"/>
              <a:t>Maršs</a:t>
            </a:r>
            <a:r>
              <a:rPr lang="en-US" sz="2400" dirty="0"/>
              <a:t>. Rondo, </a:t>
            </a:r>
            <a:r>
              <a:rPr lang="en-US" sz="2400" dirty="0" err="1"/>
              <a:t>sonātes</a:t>
            </a:r>
            <a:r>
              <a:rPr lang="en-US" sz="2400" dirty="0"/>
              <a:t> f.</a:t>
            </a:r>
          </a:p>
          <a:p>
            <a:pPr marL="0" indent="0">
              <a:buNone/>
            </a:pPr>
            <a:endParaRPr lang="en-US" dirty="0"/>
          </a:p>
          <a:p>
            <a:endParaRPr lang="en-US" dirty="0"/>
          </a:p>
        </p:txBody>
      </p:sp>
    </p:spTree>
    <p:extLst>
      <p:ext uri="{BB962C8B-B14F-4D97-AF65-F5344CB8AC3E}">
        <p14:creationId xmlns:p14="http://schemas.microsoft.com/office/powerpoint/2010/main" val="248214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043" y="609601"/>
            <a:ext cx="10799806" cy="5516564"/>
          </a:xfrm>
        </p:spPr>
        <p:txBody>
          <a:bodyPr>
            <a:normAutofit/>
          </a:bodyPr>
          <a:lstStyle/>
          <a:p>
            <a:pPr algn="just">
              <a:defRPr/>
            </a:pPr>
            <a:r>
              <a:rPr lang="lv-LV" sz="2400" dirty="0"/>
              <a:t>Cikls ir ne tikai intonatīvi, bet arī tematiski vienots (resp., ir viena vai vairākas tēmas, kas parādās ne tikai vienā, bet vairākās cikla daļās – kā </a:t>
            </a:r>
            <a:r>
              <a:rPr lang="lv-LV" sz="2400" i="1" dirty="0"/>
              <a:t>likteņa</a:t>
            </a:r>
            <a:r>
              <a:rPr lang="lv-LV" sz="2400" dirty="0"/>
              <a:t> motīvs Bēthovena 5. simfonijā, raksturīga Čaikovska simfoniju īpatnība – sevišķi 4.,5.,6.).</a:t>
            </a:r>
            <a:endParaRPr lang="en-US" sz="2400" dirty="0"/>
          </a:p>
          <a:p>
            <a:pPr algn="just">
              <a:buNone/>
              <a:defRPr/>
            </a:pPr>
            <a:r>
              <a:rPr lang="lv-LV" sz="2400" dirty="0"/>
              <a:t> </a:t>
            </a:r>
            <a:endParaRPr lang="en-US" sz="2400" dirty="0"/>
          </a:p>
          <a:p>
            <a:pPr algn="just">
              <a:defRPr/>
            </a:pPr>
            <a:r>
              <a:rPr lang="lv-LV" sz="2400" dirty="0"/>
              <a:t>Romantismā ir jaunas tendences: programmatisms, </a:t>
            </a:r>
            <a:r>
              <a:rPr lang="lv-LV" sz="2400" dirty="0" err="1"/>
              <a:t>monotematisms</a:t>
            </a:r>
            <a:r>
              <a:rPr lang="lv-LV" sz="2400" dirty="0"/>
              <a:t>, variējas daļu skaits</a:t>
            </a:r>
            <a:r>
              <a:rPr lang="lv-LV" sz="2400" i="1" dirty="0"/>
              <a:t> </a:t>
            </a:r>
            <a:r>
              <a:rPr lang="lv-LV" sz="2400" dirty="0"/>
              <a:t> (Berliozs </a:t>
            </a:r>
            <a:r>
              <a:rPr lang="lv-LV" sz="2400" i="1" dirty="0"/>
              <a:t>Fantastiskā simfonija</a:t>
            </a:r>
            <a:r>
              <a:rPr lang="lv-LV" sz="2400" dirty="0"/>
              <a:t>), parādās vokāli instrumentāli cikli  un tonāli nenoslēgti cikli (Mālers).</a:t>
            </a:r>
          </a:p>
          <a:p>
            <a:pPr algn="just">
              <a:buNone/>
              <a:defRPr/>
            </a:pPr>
            <a:endParaRPr lang="en-US" sz="2400" dirty="0"/>
          </a:p>
          <a:p>
            <a:pPr>
              <a:buNone/>
            </a:pPr>
            <a:endParaRPr lang="en-US" sz="2400" dirty="0"/>
          </a:p>
        </p:txBody>
      </p:sp>
      <p:sp>
        <p:nvSpPr>
          <p:cNvPr id="4" name="Slide Number Placeholder 3"/>
          <p:cNvSpPr>
            <a:spLocks noGrp="1"/>
          </p:cNvSpPr>
          <p:nvPr>
            <p:ph type="sldNum" sz="quarter" idx="12"/>
          </p:nvPr>
        </p:nvSpPr>
        <p:spPr/>
        <p:txBody>
          <a:bodyPr/>
          <a:lstStyle/>
          <a:p>
            <a:fld id="{020C1E68-2429-4C69-AE2D-94D94BB8A56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831" y="381001"/>
            <a:ext cx="10824519" cy="5745163"/>
          </a:xfrm>
        </p:spPr>
        <p:txBody>
          <a:bodyPr>
            <a:normAutofit/>
          </a:bodyPr>
          <a:lstStyle/>
          <a:p>
            <a:pPr>
              <a:buNone/>
            </a:pPr>
            <a:endParaRPr lang="en-US" sz="2400" b="1" dirty="0">
              <a:solidFill>
                <a:schemeClr val="tx1">
                  <a:lumMod val="95000"/>
                  <a:lumOff val="5000"/>
                </a:schemeClr>
              </a:solidFill>
            </a:endParaRPr>
          </a:p>
          <a:p>
            <a:pPr algn="just">
              <a:buNone/>
            </a:pPr>
            <a:r>
              <a:rPr lang="lv-LV" sz="2400" dirty="0"/>
              <a:t>Cikliskas formas – formas, kas sastāv no vairākām kontrastējošām, formas ziņā patstāvīgām daļām, kuras tiek atskaņotas ar pārtraukumu, kuras vieno kopēja iecere, vienota mākslinieciska koncepcija. </a:t>
            </a:r>
          </a:p>
          <a:p>
            <a:pPr algn="just"/>
            <a:r>
              <a:rPr lang="lv-LV" sz="2400" dirty="0"/>
              <a:t>Instrumentālās (2 vispopulārākie cikli: </a:t>
            </a:r>
            <a:r>
              <a:rPr lang="lv-LV" sz="2400" u="sng" dirty="0"/>
              <a:t>svīta un sonāte simfoniskais cikls)</a:t>
            </a:r>
            <a:endParaRPr lang="lv-LV" sz="2400" dirty="0"/>
          </a:p>
          <a:p>
            <a:pPr algn="just"/>
            <a:r>
              <a:rPr lang="lv-LV" sz="2400" dirty="0"/>
              <a:t>vokālās (t. sk. vokāli instrumentālās) </a:t>
            </a:r>
          </a:p>
          <a:p>
            <a:pPr algn="just"/>
            <a:r>
              <a:rPr lang="lv-LV" sz="2400" dirty="0"/>
              <a:t>skatuves mūzikas formās. </a:t>
            </a:r>
          </a:p>
        </p:txBody>
      </p:sp>
      <p:sp>
        <p:nvSpPr>
          <p:cNvPr id="4" name="Slide Number Placeholder 3"/>
          <p:cNvSpPr>
            <a:spLocks noGrp="1"/>
          </p:cNvSpPr>
          <p:nvPr>
            <p:ph type="sldNum" sz="quarter" idx="12"/>
          </p:nvPr>
        </p:nvSpPr>
        <p:spPr/>
        <p:txBody>
          <a:bodyPr/>
          <a:lstStyle/>
          <a:p>
            <a:fld id="{020C1E68-2429-4C69-AE2D-94D94BB8A56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Simfonijas </a:t>
            </a:r>
          </a:p>
        </p:txBody>
      </p:sp>
      <p:sp>
        <p:nvSpPr>
          <p:cNvPr id="3" name="Content Placeholder 2"/>
          <p:cNvSpPr>
            <a:spLocks noGrp="1"/>
          </p:cNvSpPr>
          <p:nvPr>
            <p:ph idx="1"/>
          </p:nvPr>
        </p:nvSpPr>
        <p:spPr/>
        <p:txBody>
          <a:bodyPr/>
          <a:lstStyle/>
          <a:p>
            <a:r>
              <a:rPr lang="lv-LV" dirty="0"/>
              <a:t>J.K. Bahs – ap 50</a:t>
            </a:r>
          </a:p>
          <a:p>
            <a:r>
              <a:rPr lang="lv-LV" dirty="0"/>
              <a:t>K. F. E. Bahs – 91</a:t>
            </a:r>
          </a:p>
          <a:p>
            <a:r>
              <a:rPr lang="lv-LV" dirty="0"/>
              <a:t>J. Haidns – 107</a:t>
            </a:r>
          </a:p>
          <a:p>
            <a:r>
              <a:rPr lang="lv-LV" dirty="0"/>
              <a:t>V. A. Mocarts – ap 50 (41)</a:t>
            </a:r>
          </a:p>
          <a:p>
            <a:r>
              <a:rPr lang="lv-LV" dirty="0"/>
              <a:t>L. </a:t>
            </a:r>
            <a:r>
              <a:rPr lang="lv-LV" dirty="0" err="1"/>
              <a:t>van</a:t>
            </a:r>
            <a:r>
              <a:rPr lang="lv-LV" dirty="0"/>
              <a:t> Bēthovens - 9</a:t>
            </a:r>
          </a:p>
        </p:txBody>
      </p:sp>
    </p:spTree>
    <p:extLst>
      <p:ext uri="{BB962C8B-B14F-4D97-AF65-F5344CB8AC3E}">
        <p14:creationId xmlns:p14="http://schemas.microsoft.com/office/powerpoint/2010/main" val="1913850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Stīgu kvartets</a:t>
            </a:r>
          </a:p>
        </p:txBody>
      </p:sp>
      <p:sp>
        <p:nvSpPr>
          <p:cNvPr id="3" name="Content Placeholder 2"/>
          <p:cNvSpPr>
            <a:spLocks noGrp="1"/>
          </p:cNvSpPr>
          <p:nvPr>
            <p:ph idx="1"/>
          </p:nvPr>
        </p:nvSpPr>
        <p:spPr/>
        <p:txBody>
          <a:bodyPr/>
          <a:lstStyle/>
          <a:p>
            <a:r>
              <a:rPr lang="lv-LV" dirty="0"/>
              <a:t>J. Haidns – ap 80 (68 – numurēti)</a:t>
            </a:r>
          </a:p>
          <a:p>
            <a:r>
              <a:rPr lang="lv-LV" dirty="0"/>
              <a:t>V. A. Mocarts – 23</a:t>
            </a:r>
          </a:p>
          <a:p>
            <a:r>
              <a:rPr lang="lv-LV" dirty="0"/>
              <a:t>L. </a:t>
            </a:r>
            <a:r>
              <a:rPr lang="lv-LV" dirty="0" err="1"/>
              <a:t>van</a:t>
            </a:r>
            <a:r>
              <a:rPr lang="lv-LV" dirty="0"/>
              <a:t> Bēthovens – 16</a:t>
            </a:r>
          </a:p>
          <a:p>
            <a:pPr marL="0" indent="0">
              <a:buNone/>
            </a:pPr>
            <a:r>
              <a:rPr lang="lv-LV" dirty="0"/>
              <a:t>Un cita veida kamermūzika – trio, kvinteti u.tml.</a:t>
            </a:r>
          </a:p>
        </p:txBody>
      </p:sp>
    </p:spTree>
    <p:extLst>
      <p:ext uri="{BB962C8B-B14F-4D97-AF65-F5344CB8AC3E}">
        <p14:creationId xmlns:p14="http://schemas.microsoft.com/office/powerpoint/2010/main" val="4290941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dirty="0"/>
              <a:t>Jozefa </a:t>
            </a:r>
            <a:r>
              <a:rPr lang="lv-LV" dirty="0" err="1"/>
              <a:t>Haidna</a:t>
            </a:r>
            <a:r>
              <a:rPr lang="lv-LV" dirty="0"/>
              <a:t> ieguldījums žanra attīstībā</a:t>
            </a:r>
          </a:p>
        </p:txBody>
      </p:sp>
      <p:sp>
        <p:nvSpPr>
          <p:cNvPr id="3" name="Satura vietturis 2"/>
          <p:cNvSpPr>
            <a:spLocks noGrp="1"/>
          </p:cNvSpPr>
          <p:nvPr>
            <p:ph idx="1"/>
          </p:nvPr>
        </p:nvSpPr>
        <p:spPr/>
        <p:txBody>
          <a:bodyPr>
            <a:normAutofit/>
          </a:bodyPr>
          <a:lstStyle/>
          <a:p>
            <a:r>
              <a:rPr lang="lv-LV" dirty="0"/>
              <a:t> Cikla 4 daļu struktūras stabilizācija</a:t>
            </a:r>
          </a:p>
          <a:p>
            <a:r>
              <a:rPr lang="lv-LV" dirty="0"/>
              <a:t> Daļu tempa un dramaturģiskās nozīmes izkārtojums līdzīgi simfonijai:</a:t>
            </a:r>
          </a:p>
          <a:p>
            <a:pPr marL="0" indent="0">
              <a:buNone/>
            </a:pPr>
            <a:r>
              <a:rPr lang="lv-LV" dirty="0"/>
              <a:t>1. Ātrā (sonātes formā)</a:t>
            </a:r>
          </a:p>
          <a:p>
            <a:pPr marL="0" indent="0">
              <a:buNone/>
            </a:pPr>
            <a:r>
              <a:rPr lang="lv-LV" dirty="0"/>
              <a:t>2. Lēnā</a:t>
            </a:r>
          </a:p>
          <a:p>
            <a:pPr marL="0" indent="0">
              <a:buNone/>
            </a:pPr>
            <a:r>
              <a:rPr lang="lv-LV" dirty="0"/>
              <a:t>3. </a:t>
            </a:r>
            <a:r>
              <a:rPr lang="lv-LV" dirty="0" err="1"/>
              <a:t>Dejiska</a:t>
            </a:r>
            <a:r>
              <a:rPr lang="lv-LV" dirty="0"/>
              <a:t> (menuets)</a:t>
            </a:r>
          </a:p>
          <a:p>
            <a:pPr marL="0" indent="0">
              <a:buNone/>
            </a:pPr>
            <a:r>
              <a:rPr lang="lv-LV" dirty="0"/>
              <a:t>4. Sadzīviski rotaļīga</a:t>
            </a:r>
          </a:p>
          <a:p>
            <a:pPr marL="0" indent="0">
              <a:buNone/>
            </a:pPr>
            <a:r>
              <a:rPr lang="lv-LV" dirty="0"/>
              <a:t>Melodija vijoļu partijās (izņēmums – čells, alts)</a:t>
            </a:r>
          </a:p>
          <a:p>
            <a:endParaRPr lang="lv-LV" dirty="0"/>
          </a:p>
        </p:txBody>
      </p:sp>
    </p:spTree>
    <p:extLst>
      <p:ext uri="{BB962C8B-B14F-4D97-AF65-F5344CB8AC3E}">
        <p14:creationId xmlns:p14="http://schemas.microsoft.com/office/powerpoint/2010/main" val="270589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85750"/>
            <a:ext cx="9905998" cy="1580120"/>
          </a:xfrm>
        </p:spPr>
        <p:txBody>
          <a:bodyPr/>
          <a:lstStyle/>
          <a:p>
            <a:r>
              <a:rPr lang="en-US" dirty="0" err="1"/>
              <a:t>Sonātes</a:t>
            </a:r>
            <a:r>
              <a:rPr lang="en-US" dirty="0"/>
              <a:t>, trio, </a:t>
            </a:r>
            <a:r>
              <a:rPr lang="en-US" dirty="0" err="1"/>
              <a:t>solokoncerta</a:t>
            </a:r>
            <a:r>
              <a:rPr lang="en-US" dirty="0"/>
              <a:t> </a:t>
            </a:r>
            <a:br>
              <a:rPr lang="en-US" dirty="0"/>
            </a:br>
            <a:r>
              <a:rPr lang="en-US" dirty="0"/>
              <a:t>3-daļu </a:t>
            </a:r>
            <a:r>
              <a:rPr lang="en-US" dirty="0" err="1"/>
              <a:t>struktūra</a:t>
            </a:r>
            <a:endParaRPr lang="en-US" dirty="0"/>
          </a:p>
        </p:txBody>
      </p:sp>
      <p:sp>
        <p:nvSpPr>
          <p:cNvPr id="3" name="Content Placeholder 2"/>
          <p:cNvSpPr>
            <a:spLocks noGrp="1"/>
          </p:cNvSpPr>
          <p:nvPr>
            <p:ph idx="1"/>
          </p:nvPr>
        </p:nvSpPr>
        <p:spPr>
          <a:xfrm>
            <a:off x="902043" y="1735138"/>
            <a:ext cx="10787449" cy="4837112"/>
          </a:xfrm>
        </p:spPr>
        <p:txBody>
          <a:bodyPr>
            <a:normAutofit/>
          </a:bodyPr>
          <a:lstStyle/>
          <a:p>
            <a:pPr marL="457200" indent="-457200">
              <a:buAutoNum type="arabicPeriod"/>
            </a:pPr>
            <a:r>
              <a:rPr lang="en-US" sz="2800" dirty="0" err="1"/>
              <a:t>daļa</a:t>
            </a:r>
            <a:r>
              <a:rPr lang="en-US" sz="2800" dirty="0"/>
              <a:t> – </a:t>
            </a:r>
            <a:r>
              <a:rPr lang="en-US" sz="2800" dirty="0" err="1"/>
              <a:t>ātra</a:t>
            </a:r>
            <a:r>
              <a:rPr lang="en-US" sz="2800" dirty="0"/>
              <a:t> (</a:t>
            </a:r>
            <a:r>
              <a:rPr lang="en-US" sz="2800" dirty="0" err="1"/>
              <a:t>parasti</a:t>
            </a:r>
            <a:r>
              <a:rPr lang="en-US" sz="2800" dirty="0"/>
              <a:t>), </a:t>
            </a:r>
            <a:r>
              <a:rPr lang="en-US" sz="2800" dirty="0" err="1"/>
              <a:t>sonātes</a:t>
            </a:r>
            <a:r>
              <a:rPr lang="en-US" sz="2800" dirty="0"/>
              <a:t> </a:t>
            </a:r>
            <a:r>
              <a:rPr lang="en-US" sz="2800" dirty="0" err="1"/>
              <a:t>formā</a:t>
            </a:r>
            <a:r>
              <a:rPr lang="en-US" sz="2800" dirty="0"/>
              <a:t>. </a:t>
            </a:r>
            <a:r>
              <a:rPr lang="en-US" sz="2800" dirty="0" err="1"/>
              <a:t>Dramatiski</a:t>
            </a:r>
            <a:r>
              <a:rPr lang="en-US" sz="2800" dirty="0"/>
              <a:t> </a:t>
            </a:r>
            <a:r>
              <a:rPr lang="en-US" sz="2800" dirty="0" err="1"/>
              <a:t>darbīga</a:t>
            </a:r>
            <a:r>
              <a:rPr lang="en-US" sz="2800" dirty="0"/>
              <a:t>.</a:t>
            </a:r>
          </a:p>
          <a:p>
            <a:pPr marL="0" indent="0">
              <a:buNone/>
            </a:pPr>
            <a:endParaRPr lang="en-US" sz="2800" dirty="0"/>
          </a:p>
          <a:p>
            <a:pPr marL="0" indent="0">
              <a:buNone/>
            </a:pPr>
            <a:r>
              <a:rPr lang="lv-LV" sz="2800" dirty="0"/>
              <a:t>2. </a:t>
            </a:r>
            <a:r>
              <a:rPr lang="en-US" sz="2800" dirty="0" err="1"/>
              <a:t>daļa</a:t>
            </a:r>
            <a:r>
              <a:rPr lang="en-US" sz="2800" dirty="0"/>
              <a:t> – </a:t>
            </a:r>
            <a:r>
              <a:rPr lang="en-US" sz="2800" dirty="0" err="1"/>
              <a:t>mierīga</a:t>
            </a:r>
            <a:r>
              <a:rPr lang="en-US" sz="2800" dirty="0"/>
              <a:t>, </a:t>
            </a:r>
            <a:r>
              <a:rPr lang="en-US" sz="2800" dirty="0" err="1"/>
              <a:t>lēna</a:t>
            </a:r>
            <a:r>
              <a:rPr lang="en-US" sz="2800" dirty="0"/>
              <a:t> (</a:t>
            </a:r>
            <a:r>
              <a:rPr lang="en-US" sz="2800" i="1" dirty="0"/>
              <a:t>Andante, Adagio</a:t>
            </a:r>
            <a:r>
              <a:rPr lang="en-US" sz="2800" dirty="0"/>
              <a:t>). </a:t>
            </a:r>
            <a:r>
              <a:rPr lang="en-US" sz="2800" dirty="0" err="1"/>
              <a:t>Lirisko</a:t>
            </a:r>
            <a:r>
              <a:rPr lang="en-US" sz="2800" dirty="0"/>
              <a:t> </a:t>
            </a:r>
            <a:r>
              <a:rPr lang="en-US" sz="2800" dirty="0" err="1"/>
              <a:t>vai</a:t>
            </a:r>
            <a:r>
              <a:rPr lang="en-US" sz="2800" dirty="0"/>
              <a:t> </a:t>
            </a:r>
            <a:r>
              <a:rPr lang="en-US" sz="2800" dirty="0" err="1"/>
              <a:t>filozofisko</a:t>
            </a:r>
            <a:r>
              <a:rPr lang="en-US" sz="2800" dirty="0"/>
              <a:t> </a:t>
            </a:r>
            <a:r>
              <a:rPr lang="en-US" sz="2800" dirty="0" err="1"/>
              <a:t>pārdomu</a:t>
            </a:r>
            <a:r>
              <a:rPr lang="en-US" sz="2800" dirty="0"/>
              <a:t> </a:t>
            </a:r>
            <a:r>
              <a:rPr lang="en-US" sz="2800" dirty="0" err="1"/>
              <a:t>centrs</a:t>
            </a:r>
            <a:r>
              <a:rPr lang="en-US" sz="2800" dirty="0"/>
              <a:t>. </a:t>
            </a:r>
            <a:r>
              <a:rPr lang="en-US" sz="2800" dirty="0" err="1"/>
              <a:t>Saliktā</a:t>
            </a:r>
            <a:r>
              <a:rPr lang="en-US" sz="2800" dirty="0"/>
              <a:t> </a:t>
            </a:r>
            <a:r>
              <a:rPr lang="en-US" sz="2800" dirty="0" err="1"/>
              <a:t>trijdaļu</a:t>
            </a:r>
            <a:r>
              <a:rPr lang="en-US" sz="2800" dirty="0"/>
              <a:t>/rondo/ </a:t>
            </a:r>
            <a:r>
              <a:rPr lang="en-US" sz="2800" dirty="0" err="1"/>
              <a:t>cita</a:t>
            </a:r>
            <a:r>
              <a:rPr lang="en-US" sz="2800" dirty="0"/>
              <a:t> forma</a:t>
            </a:r>
          </a:p>
          <a:p>
            <a:pPr marL="0" indent="0">
              <a:buNone/>
            </a:pPr>
            <a:endParaRPr lang="en-US" sz="2800" dirty="0"/>
          </a:p>
          <a:p>
            <a:pPr marL="0" indent="0">
              <a:buNone/>
            </a:pPr>
            <a:r>
              <a:rPr lang="lv-LV" sz="2800" dirty="0"/>
              <a:t>3. </a:t>
            </a:r>
            <a:r>
              <a:rPr lang="en-US" sz="2800" dirty="0" err="1"/>
              <a:t>daļa</a:t>
            </a:r>
            <a:r>
              <a:rPr lang="en-US" sz="2800" dirty="0"/>
              <a:t> – </a:t>
            </a:r>
            <a:r>
              <a:rPr lang="en-US" sz="2800" dirty="0" err="1"/>
              <a:t>vitāla</a:t>
            </a:r>
            <a:r>
              <a:rPr lang="en-US" sz="2800" dirty="0"/>
              <a:t>, </a:t>
            </a:r>
            <a:r>
              <a:rPr lang="en-US" sz="2800" dirty="0" err="1"/>
              <a:t>enerģiska</a:t>
            </a:r>
            <a:r>
              <a:rPr lang="en-US" sz="2800" dirty="0"/>
              <a:t>, </a:t>
            </a:r>
            <a:r>
              <a:rPr lang="en-US" sz="2800" dirty="0" err="1"/>
              <a:t>nereti</a:t>
            </a:r>
            <a:r>
              <a:rPr lang="en-US" sz="2800" dirty="0"/>
              <a:t> </a:t>
            </a:r>
            <a:r>
              <a:rPr lang="en-US" sz="2800" dirty="0" err="1"/>
              <a:t>sadzīviski</a:t>
            </a:r>
            <a:r>
              <a:rPr lang="en-US" sz="2800" dirty="0"/>
              <a:t> </a:t>
            </a:r>
            <a:r>
              <a:rPr lang="en-US" sz="2800" dirty="0" err="1"/>
              <a:t>žanriska</a:t>
            </a:r>
            <a:r>
              <a:rPr lang="en-US" sz="2800" dirty="0"/>
              <a:t>. </a:t>
            </a:r>
            <a:r>
              <a:rPr lang="en-US" sz="2800" dirty="0" err="1"/>
              <a:t>Visbiežāk</a:t>
            </a:r>
            <a:r>
              <a:rPr lang="en-US" sz="2800" dirty="0"/>
              <a:t> – rondo </a:t>
            </a:r>
            <a:r>
              <a:rPr lang="en-US" sz="2800" dirty="0" err="1"/>
              <a:t>formā</a:t>
            </a:r>
            <a:r>
              <a:rPr lang="en-US" sz="2800" dirty="0"/>
              <a:t>.</a:t>
            </a:r>
          </a:p>
        </p:txBody>
      </p:sp>
    </p:spTree>
    <p:extLst>
      <p:ext uri="{BB962C8B-B14F-4D97-AF65-F5344CB8AC3E}">
        <p14:creationId xmlns:p14="http://schemas.microsoft.com/office/powerpoint/2010/main" val="5213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Sonātes</a:t>
            </a:r>
          </a:p>
        </p:txBody>
      </p:sp>
      <p:sp>
        <p:nvSpPr>
          <p:cNvPr id="3" name="Content Placeholder 2"/>
          <p:cNvSpPr>
            <a:spLocks noGrp="1"/>
          </p:cNvSpPr>
          <p:nvPr>
            <p:ph idx="1"/>
          </p:nvPr>
        </p:nvSpPr>
        <p:spPr/>
        <p:txBody>
          <a:bodyPr/>
          <a:lstStyle/>
          <a:p>
            <a:r>
              <a:rPr lang="lv-LV" dirty="0"/>
              <a:t>D. </a:t>
            </a:r>
            <a:r>
              <a:rPr lang="lv-LV" dirty="0" err="1"/>
              <a:t>Skarlati</a:t>
            </a:r>
            <a:r>
              <a:rPr lang="lv-LV" dirty="0"/>
              <a:t> – 555?</a:t>
            </a:r>
          </a:p>
          <a:p>
            <a:r>
              <a:rPr lang="lv-LV" dirty="0"/>
              <a:t>K.F. E. Bahs – pāri 200? , J.K. Bahs- ap 20?</a:t>
            </a:r>
          </a:p>
          <a:p>
            <a:r>
              <a:rPr lang="lv-LV" dirty="0"/>
              <a:t>J. Haidns – ap 60</a:t>
            </a:r>
          </a:p>
          <a:p>
            <a:r>
              <a:rPr lang="lv-LV" dirty="0"/>
              <a:t>V. A. Mocarts – 19</a:t>
            </a:r>
          </a:p>
          <a:p>
            <a:r>
              <a:rPr lang="lv-LV" dirty="0"/>
              <a:t>L. </a:t>
            </a:r>
            <a:r>
              <a:rPr lang="lv-LV" dirty="0" err="1"/>
              <a:t>van</a:t>
            </a:r>
            <a:r>
              <a:rPr lang="lv-LV" dirty="0"/>
              <a:t> Bēthovens - 32</a:t>
            </a:r>
          </a:p>
        </p:txBody>
      </p:sp>
    </p:spTree>
    <p:extLst>
      <p:ext uri="{BB962C8B-B14F-4D97-AF65-F5344CB8AC3E}">
        <p14:creationId xmlns:p14="http://schemas.microsoft.com/office/powerpoint/2010/main" val="2320537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615" y="533401"/>
            <a:ext cx="10923373" cy="5592763"/>
          </a:xfrm>
        </p:spPr>
        <p:txBody>
          <a:bodyPr>
            <a:normAutofit/>
          </a:bodyPr>
          <a:lstStyle/>
          <a:p>
            <a:pPr>
              <a:buNone/>
            </a:pPr>
            <a:r>
              <a:rPr lang="lv-LV" sz="2400" b="1" u="sng" dirty="0"/>
              <a:t>Cikls 20. gadsimtā</a:t>
            </a:r>
            <a:endParaRPr lang="lv-LV" sz="2400" dirty="0"/>
          </a:p>
          <a:p>
            <a:r>
              <a:rPr lang="lv-LV" sz="2400" i="1" dirty="0" err="1"/>
              <a:t>Pēcvēberna</a:t>
            </a:r>
            <a:r>
              <a:rPr lang="lv-LV" sz="2400" dirty="0"/>
              <a:t> cikli – (</a:t>
            </a:r>
            <a:r>
              <a:rPr lang="lv-LV" sz="2400" i="1" dirty="0"/>
              <a:t>brīvi</a:t>
            </a:r>
            <a:r>
              <a:rPr lang="lv-LV" sz="2400" dirty="0"/>
              <a:t> cikli): </a:t>
            </a:r>
            <a:r>
              <a:rPr lang="lv-LV" sz="2400" dirty="0" err="1"/>
              <a:t>A.Vēberns</a:t>
            </a:r>
            <a:r>
              <a:rPr lang="lv-LV" sz="2400" dirty="0"/>
              <a:t> – 5 skaņdarbi op.6 utt. (decentralizēti cikli, dažreiz -  ar lēna tempa dominanti)</a:t>
            </a:r>
          </a:p>
          <a:p>
            <a:r>
              <a:rPr lang="lv-LV" sz="2400" dirty="0"/>
              <a:t>Cikli ar nosaukumu </a:t>
            </a:r>
            <a:r>
              <a:rPr lang="lv-LV" sz="2400" i="1" dirty="0"/>
              <a:t>mūzika</a:t>
            </a:r>
            <a:r>
              <a:rPr lang="lv-LV" sz="2400" dirty="0"/>
              <a:t> – </a:t>
            </a:r>
            <a:r>
              <a:rPr lang="lv-LV" sz="2400" dirty="0" err="1"/>
              <a:t>B.Bartoks</a:t>
            </a:r>
            <a:r>
              <a:rPr lang="lv-LV" sz="2400" dirty="0"/>
              <a:t> </a:t>
            </a:r>
            <a:r>
              <a:rPr lang="lv-LV" sz="2400" i="1" dirty="0"/>
              <a:t>Mūzika stīgām, sitamajiem un čelestai</a:t>
            </a:r>
            <a:r>
              <a:rPr lang="lv-LV" sz="2400" dirty="0"/>
              <a:t>, V. </a:t>
            </a:r>
            <a:r>
              <a:rPr lang="lv-LV" sz="2400" dirty="0" err="1"/>
              <a:t>Ļutoslavskis</a:t>
            </a:r>
            <a:r>
              <a:rPr lang="lv-LV" sz="2400" dirty="0"/>
              <a:t> </a:t>
            </a:r>
            <a:r>
              <a:rPr lang="lv-LV" sz="2400" i="1" dirty="0"/>
              <a:t>Sēru mūzika, </a:t>
            </a:r>
            <a:r>
              <a:rPr lang="lv-LV" sz="2400" dirty="0"/>
              <a:t>P.Plakidis  </a:t>
            </a:r>
            <a:r>
              <a:rPr lang="lv-LV" sz="2400" i="1" dirty="0"/>
              <a:t>Mūzika klavierēm, stīgām un timpāniem..</a:t>
            </a:r>
          </a:p>
          <a:p>
            <a:r>
              <a:rPr lang="lv-LV" sz="2400" dirty="0"/>
              <a:t>Kā tendence – cikla daļu apvienojums (kontrasta </a:t>
            </a:r>
            <a:r>
              <a:rPr lang="lv-LV" sz="2400" dirty="0" err="1"/>
              <a:t>sastatforma</a:t>
            </a:r>
            <a:r>
              <a:rPr lang="lv-LV" sz="2400" dirty="0"/>
              <a:t>)</a:t>
            </a:r>
          </a:p>
          <a:p>
            <a:r>
              <a:rPr lang="lv-LV" sz="2400" dirty="0"/>
              <a:t>Instrumentālā ciklā iekļauta balss – A. Šēnbergs 2. kvartets, arī simfonijas žanrā -  D. Šostakovičs 2., 3., 13., 14. simfonija, J. Ivanovs 4., 13. simfonija, L. </a:t>
            </a:r>
            <a:r>
              <a:rPr lang="lv-LV" sz="2400" dirty="0" err="1"/>
              <a:t>Berio</a:t>
            </a:r>
            <a:r>
              <a:rPr lang="lv-LV" sz="2400" dirty="0"/>
              <a:t> Simfonija orķestrim un 6 balsīm</a:t>
            </a:r>
          </a:p>
          <a:p>
            <a:pPr>
              <a:buNone/>
            </a:pPr>
            <a:r>
              <a:rPr lang="lv-LV" sz="2400" dirty="0"/>
              <a:t> </a:t>
            </a:r>
          </a:p>
        </p:txBody>
      </p:sp>
      <p:sp>
        <p:nvSpPr>
          <p:cNvPr id="4" name="Slide Number Placeholder 3"/>
          <p:cNvSpPr>
            <a:spLocks noGrp="1"/>
          </p:cNvSpPr>
          <p:nvPr>
            <p:ph type="sldNum" sz="quarter" idx="12"/>
          </p:nvPr>
        </p:nvSpPr>
        <p:spPr/>
        <p:txBody>
          <a:bodyPr/>
          <a:lstStyle/>
          <a:p>
            <a:fld id="{020C1E68-2429-4C69-AE2D-94D94BB8A56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90066"/>
          </a:xfrm>
        </p:spPr>
        <p:txBody>
          <a:bodyPr>
            <a:noAutofit/>
          </a:bodyPr>
          <a:lstStyle/>
          <a:p>
            <a:r>
              <a:rPr lang="lv-LV" sz="2800" b="1" dirty="0"/>
              <a:t>Vokālie cikliskie žanri</a:t>
            </a:r>
            <a:endParaRPr lang="ru-RU" sz="2800" b="1" dirty="0"/>
          </a:p>
        </p:txBody>
      </p:sp>
      <p:sp>
        <p:nvSpPr>
          <p:cNvPr id="3" name="Content Placeholder 2"/>
          <p:cNvSpPr>
            <a:spLocks noGrp="1"/>
          </p:cNvSpPr>
          <p:nvPr>
            <p:ph idx="1"/>
          </p:nvPr>
        </p:nvSpPr>
        <p:spPr>
          <a:xfrm>
            <a:off x="815545" y="908721"/>
            <a:ext cx="10527957" cy="5553863"/>
          </a:xfrm>
        </p:spPr>
        <p:txBody>
          <a:bodyPr>
            <a:normAutofit lnSpcReduction="10000"/>
          </a:bodyPr>
          <a:lstStyle/>
          <a:p>
            <a:pPr marL="0" indent="0" algn="just">
              <a:buNone/>
            </a:pPr>
            <a:r>
              <a:rPr lang="lv-LV" sz="2400" b="1" dirty="0"/>
              <a:t>17.-18.gs./pirmās puses cikla vispārējs raksturojums</a:t>
            </a:r>
          </a:p>
          <a:p>
            <a:pPr algn="just"/>
            <a:r>
              <a:rPr lang="lv-LV" sz="2400" b="1" dirty="0"/>
              <a:t>Ir cikli </a:t>
            </a:r>
            <a:r>
              <a:rPr lang="lv-LV" sz="2400" b="1" i="1" dirty="0" err="1"/>
              <a:t>a</a:t>
            </a:r>
            <a:r>
              <a:rPr lang="lv-LV" sz="2400" b="1" i="1" dirty="0"/>
              <a:t> </a:t>
            </a:r>
            <a:r>
              <a:rPr lang="lv-LV" sz="2400" b="1" i="1" dirty="0" err="1"/>
              <a:t>cappella</a:t>
            </a:r>
            <a:r>
              <a:rPr lang="lv-LV" sz="2400" b="1" dirty="0"/>
              <a:t> (kā atbalss no 15.-16. gs.) un ar instrumentālu pavadījumu (dominējoša tendence)</a:t>
            </a:r>
          </a:p>
          <a:p>
            <a:pPr algn="just"/>
            <a:r>
              <a:rPr lang="lv-LV" sz="2400" b="1" dirty="0"/>
              <a:t>Ir cikli vienai balsij – ansamblim – korim </a:t>
            </a:r>
          </a:p>
          <a:p>
            <a:pPr algn="just"/>
            <a:r>
              <a:rPr lang="lv-LV" sz="2400" b="1" dirty="0"/>
              <a:t>No vietas viedokļa </a:t>
            </a:r>
            <a:r>
              <a:rPr lang="lv-LV" sz="2400" b="1" dirty="0">
                <a:sym typeface="Wingdings" panose="05000000000000000000" pitchFamily="2" charset="2"/>
              </a:rPr>
              <a:t> baznīca, teātris, </a:t>
            </a:r>
            <a:r>
              <a:rPr lang="lv-LV" sz="2400" b="1" i="1" dirty="0">
                <a:sym typeface="Wingdings" panose="05000000000000000000" pitchFamily="2" charset="2"/>
              </a:rPr>
              <a:t>koncertzāle</a:t>
            </a:r>
            <a:endParaRPr lang="lv-LV" sz="2400" b="1" dirty="0"/>
          </a:p>
          <a:p>
            <a:pPr algn="just"/>
            <a:r>
              <a:rPr lang="lv-LV" sz="2400" b="1" dirty="0"/>
              <a:t>No teksta viedokļa </a:t>
            </a:r>
            <a:r>
              <a:rPr lang="lv-LV" sz="2400" b="1" dirty="0">
                <a:sym typeface="Wingdings" panose="05000000000000000000" pitchFamily="2" charset="2"/>
              </a:rPr>
              <a:t> laicīgi (kantātes, oratorijas) un garīgi/ baznīcas cikli; </a:t>
            </a:r>
          </a:p>
          <a:p>
            <a:pPr algn="just"/>
            <a:r>
              <a:rPr lang="lv-LV" sz="2400" b="1" dirty="0">
                <a:sym typeface="Wingdings" panose="05000000000000000000" pitchFamily="2" charset="2"/>
              </a:rPr>
              <a:t>baznīcas cikli  ar kanonisku tekstu (mesa, magnifikāts, </a:t>
            </a:r>
            <a:r>
              <a:rPr lang="lv-LV" sz="2400" b="1" i="1" dirty="0" err="1">
                <a:sym typeface="Wingdings" panose="05000000000000000000" pitchFamily="2" charset="2"/>
              </a:rPr>
              <a:t>Stabat</a:t>
            </a:r>
            <a:r>
              <a:rPr lang="lv-LV" sz="2400" b="1" i="1" dirty="0">
                <a:sym typeface="Wingdings" panose="05000000000000000000" pitchFamily="2" charset="2"/>
              </a:rPr>
              <a:t> </a:t>
            </a:r>
            <a:r>
              <a:rPr lang="lv-LV" sz="2400" b="1" i="1" dirty="0" err="1">
                <a:sym typeface="Wingdings" panose="05000000000000000000" pitchFamily="2" charset="2"/>
              </a:rPr>
              <a:t>Mater</a:t>
            </a:r>
            <a:r>
              <a:rPr lang="lv-LV" sz="2400" b="1" i="1" dirty="0">
                <a:sym typeface="Wingdings" panose="05000000000000000000" pitchFamily="2" charset="2"/>
              </a:rPr>
              <a:t>, Te </a:t>
            </a:r>
            <a:r>
              <a:rPr lang="lv-LV" sz="2400" b="1" i="1" dirty="0" err="1">
                <a:sym typeface="Wingdings" panose="05000000000000000000" pitchFamily="2" charset="2"/>
              </a:rPr>
              <a:t>Deum</a:t>
            </a:r>
            <a:r>
              <a:rPr lang="lv-LV" sz="2400" b="1" dirty="0">
                <a:sym typeface="Wingdings" panose="05000000000000000000" pitchFamily="2" charset="2"/>
              </a:rPr>
              <a:t>..) un nekanonisku tekstu (pasijas, kantātes, oratorijas)</a:t>
            </a:r>
          </a:p>
          <a:p>
            <a:pPr algn="just"/>
            <a:r>
              <a:rPr lang="lv-LV" sz="2400" b="1" dirty="0">
                <a:sym typeface="Wingdings" panose="05000000000000000000" pitchFamily="2" charset="2"/>
              </a:rPr>
              <a:t>No dramaturģijas viedokļa  ar sižetu (opera, oratorija, pasijas..) un bez sižeta (kantāte, magnifikāts, rekviēms..)</a:t>
            </a:r>
          </a:p>
          <a:p>
            <a:pPr algn="just"/>
            <a:r>
              <a:rPr lang="lv-LV" sz="2400" b="1" dirty="0">
                <a:sym typeface="Wingdings" panose="05000000000000000000" pitchFamily="2" charset="2"/>
              </a:rPr>
              <a:t>Dziedāšanas veidi  rečitatīvs, kantilēna, koloratūra (saistībā ar </a:t>
            </a:r>
            <a:r>
              <a:rPr lang="lv-LV" sz="2400" b="1" dirty="0" err="1">
                <a:sym typeface="Wingdings" panose="05000000000000000000" pitchFamily="2" charset="2"/>
              </a:rPr>
              <a:t>melodiku</a:t>
            </a:r>
            <a:r>
              <a:rPr lang="lv-LV" sz="2400" b="1" dirty="0">
                <a:sym typeface="Wingdings" panose="05000000000000000000" pitchFamily="2" charset="2"/>
              </a:rPr>
              <a:t>)</a:t>
            </a:r>
            <a:endParaRPr lang="ru-RU" sz="2400" b="1" dirty="0"/>
          </a:p>
        </p:txBody>
      </p:sp>
      <p:sp>
        <p:nvSpPr>
          <p:cNvPr id="4" name="Slide Number Placeholder 3"/>
          <p:cNvSpPr>
            <a:spLocks noGrp="1"/>
          </p:cNvSpPr>
          <p:nvPr>
            <p:ph type="sldNum" sz="quarter" idx="12"/>
          </p:nvPr>
        </p:nvSpPr>
        <p:spPr/>
        <p:txBody>
          <a:bodyPr/>
          <a:lstStyle/>
          <a:p>
            <a:fld id="{C168C539-EE0D-44D0-8031-D18399698526}" type="slidenum">
              <a:rPr lang="ru-RU" smtClean="0"/>
              <a:pPr/>
              <a:t>26</a:t>
            </a:fld>
            <a:endParaRPr lang="ru-RU"/>
          </a:p>
        </p:txBody>
      </p:sp>
    </p:spTree>
    <p:extLst>
      <p:ext uri="{BB962C8B-B14F-4D97-AF65-F5344CB8AC3E}">
        <p14:creationId xmlns:p14="http://schemas.microsoft.com/office/powerpoint/2010/main" val="1393742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827" y="476673"/>
            <a:ext cx="10651524" cy="5649491"/>
          </a:xfrm>
        </p:spPr>
        <p:txBody>
          <a:bodyPr>
            <a:normAutofit lnSpcReduction="10000"/>
          </a:bodyPr>
          <a:lstStyle/>
          <a:p>
            <a:pPr marL="0" indent="0">
              <a:buNone/>
            </a:pPr>
            <a:r>
              <a:rPr lang="lv-LV" sz="2400" b="1" dirty="0"/>
              <a:t>Ciklu veidi:</a:t>
            </a:r>
          </a:p>
          <a:p>
            <a:r>
              <a:rPr lang="lv-LV" sz="2400" b="1" dirty="0"/>
              <a:t>Mesa – vokālā vai vokāli instrumentālā koncentriskā cikliskā forma /žanrs ar kanonisko tekstu. Paveids– rekviēms (sēru mesa – </a:t>
            </a:r>
            <a:r>
              <a:rPr lang="lv-LV" sz="2400" b="1" i="1" dirty="0" err="1"/>
              <a:t>missa</a:t>
            </a:r>
            <a:r>
              <a:rPr lang="lv-LV" sz="2400" b="1" i="1" dirty="0"/>
              <a:t> </a:t>
            </a:r>
            <a:r>
              <a:rPr lang="lv-LV" sz="2400" b="1" i="1" dirty="0" err="1"/>
              <a:t>pro</a:t>
            </a:r>
            <a:r>
              <a:rPr lang="lv-LV" sz="2400" b="1" i="1" dirty="0"/>
              <a:t> </a:t>
            </a:r>
            <a:r>
              <a:rPr lang="lv-LV" sz="2400" b="1" i="1" dirty="0" err="1"/>
              <a:t>defunctis</a:t>
            </a:r>
            <a:r>
              <a:rPr lang="lv-LV" sz="2400" b="1" dirty="0"/>
              <a:t>/ mesa par mirušiem), kas atšķiras daļu sastāvā (nav </a:t>
            </a:r>
            <a:r>
              <a:rPr lang="lv-LV" sz="2400" b="1" dirty="0" err="1"/>
              <a:t>Gloria</a:t>
            </a:r>
            <a:r>
              <a:rPr lang="lv-LV" sz="2400" b="1" dirty="0"/>
              <a:t>, Credo..)</a:t>
            </a:r>
          </a:p>
          <a:p>
            <a:pPr algn="just"/>
            <a:r>
              <a:rPr lang="lv-LV" sz="2400" b="1" dirty="0"/>
              <a:t>Pasijas un oratorijas. </a:t>
            </a:r>
          </a:p>
          <a:p>
            <a:pPr marL="0" indent="0" algn="just">
              <a:buNone/>
            </a:pPr>
            <a:r>
              <a:rPr lang="lv-LV" sz="2400" b="1" dirty="0"/>
              <a:t>Pasijas veidi: </a:t>
            </a:r>
            <a:r>
              <a:rPr lang="lv-LV" sz="2400" b="1" dirty="0" err="1"/>
              <a:t>psalmodiskas</a:t>
            </a:r>
            <a:r>
              <a:rPr lang="lv-LV" sz="2400" b="1" dirty="0"/>
              <a:t> p., </a:t>
            </a:r>
            <a:r>
              <a:rPr lang="lv-LV" sz="2400" b="1" dirty="0" err="1"/>
              <a:t>responsoras</a:t>
            </a:r>
            <a:r>
              <a:rPr lang="lv-LV" sz="2400" b="1" dirty="0"/>
              <a:t> p., motetes p., dramatiskas p., oratorijas/ </a:t>
            </a:r>
            <a:r>
              <a:rPr lang="lv-LV" sz="2400" b="1" dirty="0" err="1"/>
              <a:t>oratoriālas</a:t>
            </a:r>
            <a:r>
              <a:rPr lang="lv-LV" sz="2400" b="1" dirty="0"/>
              <a:t> p. (</a:t>
            </a:r>
            <a:r>
              <a:rPr lang="lv-LV" sz="2400" b="1" dirty="0" err="1"/>
              <a:t>J.S.Bahs</a:t>
            </a:r>
            <a:r>
              <a:rPr lang="lv-LV" sz="2400" b="1" dirty="0"/>
              <a:t>). </a:t>
            </a:r>
          </a:p>
          <a:p>
            <a:pPr marL="0" indent="0" algn="just">
              <a:buNone/>
            </a:pPr>
            <a:r>
              <a:rPr lang="lv-LV" sz="2400" b="1" dirty="0"/>
              <a:t>Arhitektonika: monumentāli polifoni kori, brīvi rečitatīvi (sižeta attīstība), skaidri strukturētas ārijas, akordu izklāstā korāļi; tonālas </a:t>
            </a:r>
            <a:r>
              <a:rPr lang="lv-LV" sz="2400" b="1" dirty="0" err="1"/>
              <a:t>noapaļotības</a:t>
            </a:r>
            <a:r>
              <a:rPr lang="lv-LV" sz="2400" b="1" dirty="0"/>
              <a:t> nav; dažreiz ir tematiskās arkas (viens korālis atkārtojas); </a:t>
            </a:r>
          </a:p>
          <a:p>
            <a:pPr marL="0" indent="0" algn="just">
              <a:buNone/>
            </a:pPr>
            <a:r>
              <a:rPr lang="lv-LV" sz="2400" b="1" dirty="0"/>
              <a:t>galvenais vienotības faktors – sižets. </a:t>
            </a:r>
          </a:p>
          <a:p>
            <a:pPr algn="just"/>
            <a:r>
              <a:rPr lang="lv-LV" sz="2400" b="1" dirty="0"/>
              <a:t>Oratorijas  atšķirība – sižeta veids, atskaņošanas vieta, korālis var nebūt.</a:t>
            </a:r>
            <a:endParaRPr lang="ru-RU" sz="2400" b="1" dirty="0"/>
          </a:p>
        </p:txBody>
      </p:sp>
      <p:sp>
        <p:nvSpPr>
          <p:cNvPr id="4" name="Slide Number Placeholder 3"/>
          <p:cNvSpPr>
            <a:spLocks noGrp="1"/>
          </p:cNvSpPr>
          <p:nvPr>
            <p:ph type="sldNum" sz="quarter" idx="12"/>
          </p:nvPr>
        </p:nvSpPr>
        <p:spPr/>
        <p:txBody>
          <a:bodyPr/>
          <a:lstStyle/>
          <a:p>
            <a:fld id="{C168C539-EE0D-44D0-8031-D18399698526}" type="slidenum">
              <a:rPr lang="ru-RU" smtClean="0"/>
              <a:pPr/>
              <a:t>27</a:t>
            </a:fld>
            <a:endParaRPr lang="ru-RU"/>
          </a:p>
        </p:txBody>
      </p:sp>
    </p:spTree>
    <p:extLst>
      <p:ext uri="{BB962C8B-B14F-4D97-AF65-F5344CB8AC3E}">
        <p14:creationId xmlns:p14="http://schemas.microsoft.com/office/powerpoint/2010/main" val="1012593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259" y="420131"/>
            <a:ext cx="10836876" cy="5706034"/>
          </a:xfrm>
        </p:spPr>
        <p:txBody>
          <a:bodyPr>
            <a:normAutofit/>
          </a:bodyPr>
          <a:lstStyle/>
          <a:p>
            <a:pPr algn="just"/>
            <a:r>
              <a:rPr lang="lv-LV" sz="2400" b="1" dirty="0"/>
              <a:t>Kantāte – </a:t>
            </a:r>
            <a:r>
              <a:rPr lang="lv-LV" sz="2400" b="1" dirty="0" err="1"/>
              <a:t>kamerisks</a:t>
            </a:r>
            <a:r>
              <a:rPr lang="lv-LV" sz="2400" b="1" dirty="0"/>
              <a:t> cikls, biežāk – bez sižeta. </a:t>
            </a:r>
          </a:p>
          <a:p>
            <a:pPr marL="0" indent="0" algn="just">
              <a:buNone/>
            </a:pPr>
            <a:r>
              <a:rPr lang="lv-LV" sz="2400" b="1" dirty="0"/>
              <a:t>Itālijā – laicīgā un solo kantāte: </a:t>
            </a:r>
          </a:p>
          <a:p>
            <a:pPr marL="457200" indent="-457200" algn="just">
              <a:buAutoNum type="arabicParenR"/>
            </a:pPr>
            <a:r>
              <a:rPr lang="lv-LV" sz="2400" b="1" dirty="0"/>
              <a:t>kā caurviju cikls, kurā ariozo posmi vienojas ar rečitatīviem, bez pārtraukumiem; </a:t>
            </a:r>
          </a:p>
          <a:p>
            <a:pPr marL="457200" indent="-457200" algn="just">
              <a:buAutoNum type="arabicParenR"/>
            </a:pPr>
            <a:r>
              <a:rPr lang="lv-LV" sz="2400" b="1" dirty="0"/>
              <a:t>cikli ar noslēgtiem numuriem (ārija, kori..). </a:t>
            </a:r>
          </a:p>
          <a:p>
            <a:pPr marL="0" indent="0" algn="just">
              <a:buNone/>
            </a:pPr>
            <a:r>
              <a:rPr lang="lv-LV" sz="2400" b="1" dirty="0"/>
              <a:t>Vācijā – dominē garīgā kantāte, kurā ir gan solo posmi, gan kora posmi, Baham – arī korāļi.</a:t>
            </a:r>
          </a:p>
          <a:p>
            <a:pPr algn="just">
              <a:buNone/>
            </a:pPr>
            <a:endParaRPr lang="lv-LV" sz="2400" b="1" dirty="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C168C539-EE0D-44D0-8031-D18399698526}" type="slidenum">
              <a:rPr lang="ru-RU" smtClean="0"/>
              <a:pPr/>
              <a:t>28</a:t>
            </a:fld>
            <a:endParaRPr lang="ru-RU"/>
          </a:p>
        </p:txBody>
      </p:sp>
    </p:spTree>
    <p:extLst>
      <p:ext uri="{BB962C8B-B14F-4D97-AF65-F5344CB8AC3E}">
        <p14:creationId xmlns:p14="http://schemas.microsoft.com/office/powerpoint/2010/main" val="2822297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195" y="457201"/>
            <a:ext cx="11158151" cy="6226934"/>
          </a:xfrm>
        </p:spPr>
        <p:txBody>
          <a:bodyPr>
            <a:normAutofit/>
          </a:bodyPr>
          <a:lstStyle/>
          <a:p>
            <a:pPr marL="457200" indent="-457200" algn="just">
              <a:buNone/>
            </a:pPr>
            <a:r>
              <a:rPr lang="lv-LV" sz="2400" dirty="0"/>
              <a:t>Vokālais cikls pieder pie vēsturiski diezgan seniem mūzikas žanriem, kura pirmsākumi ir meklējami 19. gadsimtā (pēc dažu autoru domām, pat agrāk, sākot ar renesanses laikmeta dziesmu krājumiem un madrigālu grāmatām). [Bet būtībā – 1816.g. (Bēthovens)]</a:t>
            </a:r>
          </a:p>
          <a:p>
            <a:pPr marL="457200" indent="-457200" algn="just">
              <a:buNone/>
            </a:pPr>
            <a:endParaRPr lang="lv-LV" sz="2400" dirty="0"/>
          </a:p>
          <a:p>
            <a:pPr marL="0" indent="0" algn="just">
              <a:buNone/>
            </a:pPr>
            <a:r>
              <a:rPr lang="lv-LV" sz="2400" u="sng" dirty="0"/>
              <a:t> Vokālais cikls ir atsevišķo formas ziņā noslēgto dziesmu, romanču, </a:t>
            </a:r>
            <a:r>
              <a:rPr lang="lv-LV" sz="2400" i="1" u="sng" dirty="0"/>
              <a:t>dzejoļu</a:t>
            </a:r>
            <a:r>
              <a:rPr lang="lv-LV" sz="2400" u="sng" dirty="0"/>
              <a:t> balsij (vai balss ansamblim) ar pavadījumu (klavieres, jebkurš cits instruments vai instrumentālais ansamblis) vai bez pavadījuma virkne (divas un vairāk), kas veido māksliniecisko veselumu</a:t>
            </a:r>
            <a:r>
              <a:rPr lang="lv-LV" sz="2400" dirty="0"/>
              <a:t>. Cikla viengabalainība izpaužas tā tekstuālā un muzikālā pamata kompozicionāli dramaturģiskajās īpatnībās (dzejas cikliskuma principos, mūzikas valodas sintaktiskajā un kompozicionāli dramaturģiskajā līmenī). Visi šie vienotības faktori var parādīties gan kopā, gan atsevišķi, atkarībā no komponista ieceres.</a:t>
            </a:r>
            <a:endParaRPr lang="en-US" sz="2400" dirty="0"/>
          </a:p>
          <a:p>
            <a:pPr>
              <a:buNone/>
            </a:pPr>
            <a:endParaRPr lang="en-US" dirty="0"/>
          </a:p>
        </p:txBody>
      </p:sp>
      <p:sp>
        <p:nvSpPr>
          <p:cNvPr id="4" name="Slide Number Placeholder 3"/>
          <p:cNvSpPr>
            <a:spLocks noGrp="1"/>
          </p:cNvSpPr>
          <p:nvPr>
            <p:ph type="sldNum" sz="quarter" idx="12"/>
          </p:nvPr>
        </p:nvSpPr>
        <p:spPr/>
        <p:txBody>
          <a:bodyPr/>
          <a:lstStyle/>
          <a:p>
            <a:fld id="{0113E710-E3B9-40F0-BA3D-C728B5C36B0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497E4-1E56-6760-B9DB-D2937201CF99}"/>
              </a:ext>
            </a:extLst>
          </p:cNvPr>
          <p:cNvSpPr>
            <a:spLocks noGrp="1"/>
          </p:cNvSpPr>
          <p:nvPr>
            <p:ph type="title"/>
          </p:nvPr>
        </p:nvSpPr>
        <p:spPr>
          <a:xfrm>
            <a:off x="1141413" y="609600"/>
            <a:ext cx="9905998" cy="860854"/>
          </a:xfrm>
        </p:spPr>
        <p:txBody>
          <a:bodyPr/>
          <a:lstStyle/>
          <a:p>
            <a:r>
              <a:rPr lang="en-GB" dirty="0"/>
              <a:t>K</a:t>
            </a:r>
            <a:r>
              <a:rPr lang="en-LV" dirty="0"/>
              <a:t>ontrasta sastatforma</a:t>
            </a:r>
          </a:p>
        </p:txBody>
      </p:sp>
      <p:sp>
        <p:nvSpPr>
          <p:cNvPr id="3" name="Content Placeholder 2">
            <a:extLst>
              <a:ext uri="{FF2B5EF4-FFF2-40B4-BE49-F238E27FC236}">
                <a16:creationId xmlns:a16="http://schemas.microsoft.com/office/drawing/2014/main" id="{12B3F6FC-C9C9-00FD-5A72-FB6A0F92817C}"/>
              </a:ext>
            </a:extLst>
          </p:cNvPr>
          <p:cNvSpPr>
            <a:spLocks noGrp="1"/>
          </p:cNvSpPr>
          <p:nvPr>
            <p:ph idx="1"/>
          </p:nvPr>
        </p:nvSpPr>
        <p:spPr>
          <a:xfrm>
            <a:off x="1141413" y="1470455"/>
            <a:ext cx="9905998" cy="5103340"/>
          </a:xfrm>
        </p:spPr>
        <p:txBody>
          <a:bodyPr/>
          <a:lstStyle/>
          <a:p>
            <a:r>
              <a:rPr lang="en-LV" b="1" dirty="0"/>
              <a:t>DEFINĪCIJA</a:t>
            </a:r>
          </a:p>
          <a:p>
            <a:r>
              <a:rPr lang="en-LV" b="1" dirty="0"/>
              <a:t>Vairāktdaļu kompozīcija, kas </a:t>
            </a:r>
            <a:r>
              <a:rPr lang="en-LV" b="1" u="sng" dirty="0"/>
              <a:t>sastāv</a:t>
            </a:r>
            <a:r>
              <a:rPr lang="en-LV" b="1" dirty="0"/>
              <a:t> no vairākām atsevišķām, pabeigtām daļām, kuras sakārtotas pēc </a:t>
            </a:r>
            <a:r>
              <a:rPr lang="en-LV" b="1" u="sng" dirty="0"/>
              <a:t>kontrasta</a:t>
            </a:r>
            <a:r>
              <a:rPr lang="en-LV" b="1" dirty="0"/>
              <a:t> principa</a:t>
            </a:r>
          </a:p>
          <a:p>
            <a:pPr algn="just">
              <a:lnSpc>
                <a:spcPct val="150000"/>
              </a:lnSpc>
            </a:pPr>
            <a:r>
              <a:rPr lang="lv-LV" b="1" dirty="0"/>
              <a:t>Kontrasts – vadošais </a:t>
            </a:r>
            <a:r>
              <a:rPr lang="lv-LV" b="1" dirty="0" err="1"/>
              <a:t>formveides</a:t>
            </a:r>
            <a:r>
              <a:rPr lang="lv-LV" b="1" dirty="0"/>
              <a:t> princips: </a:t>
            </a:r>
          </a:p>
          <a:p>
            <a:pPr marL="0" indent="0" algn="just">
              <a:lnSpc>
                <a:spcPct val="150000"/>
              </a:lnSpc>
              <a:buNone/>
            </a:pPr>
            <a:r>
              <a:rPr lang="lv-LV" b="1" dirty="0"/>
              <a:t>daļas kontrastē tempa, </a:t>
            </a:r>
            <a:r>
              <a:rPr lang="lv-LV" b="1" dirty="0" err="1"/>
              <a:t>metroritma</a:t>
            </a:r>
            <a:r>
              <a:rPr lang="lv-LV" b="1" dirty="0"/>
              <a:t>, faktūras, tonalitāte/skaņkārtas, žanra.. ziņā</a:t>
            </a:r>
          </a:p>
          <a:p>
            <a:pPr algn="just"/>
            <a:r>
              <a:rPr lang="lv-LV" b="1" dirty="0"/>
              <a:t>Divas tendences: </a:t>
            </a:r>
          </a:p>
          <a:p>
            <a:pPr marL="457200" indent="-457200" algn="just">
              <a:buAutoNum type="arabicParenR"/>
            </a:pPr>
            <a:r>
              <a:rPr lang="lv-LV" b="1" dirty="0"/>
              <a:t>centrbēdzes (daļas radikāli kontrastē, pretendējot un neatkarību</a:t>
            </a:r>
            <a:r>
              <a:rPr lang="lv-LV" b="1" dirty="0">
                <a:sym typeface="Wingdings" panose="05000000000000000000" pitchFamily="2" charset="2"/>
              </a:rPr>
              <a:t>)</a:t>
            </a:r>
          </a:p>
          <a:p>
            <a:pPr marL="457200" indent="-457200" algn="just">
              <a:buAutoNum type="arabicParenR"/>
            </a:pPr>
            <a:r>
              <a:rPr lang="lv-LV" b="1" dirty="0">
                <a:sym typeface="Wingdings" panose="05000000000000000000" pitchFamily="2" charset="2"/>
              </a:rPr>
              <a:t>centrtieces (vienotības pastiprināšana, virzība uz vienu mērķi, kāda </a:t>
            </a:r>
            <a:r>
              <a:rPr lang="lv-LV" b="1" dirty="0" err="1">
                <a:sym typeface="Wingdings" panose="05000000000000000000" pitchFamily="2" charset="2"/>
              </a:rPr>
              <a:t>izt</a:t>
            </a:r>
            <a:r>
              <a:rPr lang="lv-LV" b="1" dirty="0">
                <a:sym typeface="Wingdings" panose="05000000000000000000" pitchFamily="2" charset="2"/>
              </a:rPr>
              <a:t>. Līdzekļa pakāpeniska aktivizēšanās). </a:t>
            </a:r>
          </a:p>
          <a:p>
            <a:endParaRPr lang="en-LV" dirty="0"/>
          </a:p>
        </p:txBody>
      </p:sp>
    </p:spTree>
    <p:extLst>
      <p:ext uri="{BB962C8B-B14F-4D97-AF65-F5344CB8AC3E}">
        <p14:creationId xmlns:p14="http://schemas.microsoft.com/office/powerpoint/2010/main" val="1906995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341" y="457201"/>
            <a:ext cx="11318789" cy="5668963"/>
          </a:xfrm>
        </p:spPr>
        <p:txBody>
          <a:bodyPr>
            <a:normAutofit/>
          </a:bodyPr>
          <a:lstStyle/>
          <a:p>
            <a:pPr algn="just"/>
            <a:r>
              <a:rPr lang="lv-LV" sz="2400" dirty="0"/>
              <a:t>Analizējot  vokālus ciklus, ir jāpievērš uzmanība žanra </a:t>
            </a:r>
            <a:r>
              <a:rPr lang="lv-LV" sz="2400" u="sng" dirty="0"/>
              <a:t>ārējiem</a:t>
            </a:r>
            <a:r>
              <a:rPr lang="lv-LV" sz="2400" dirty="0"/>
              <a:t> un </a:t>
            </a:r>
            <a:r>
              <a:rPr lang="lv-LV" sz="2400" u="sng" dirty="0"/>
              <a:t>iekšējiem parametriem</a:t>
            </a:r>
            <a:r>
              <a:rPr lang="lv-LV" sz="2400" dirty="0"/>
              <a:t>. </a:t>
            </a:r>
          </a:p>
          <a:p>
            <a:pPr algn="just"/>
            <a:r>
              <a:rPr lang="lv-LV" sz="2400" dirty="0"/>
              <a:t>Pie </a:t>
            </a:r>
            <a:r>
              <a:rPr lang="lv-LV" sz="2400" u="sng" dirty="0"/>
              <a:t>ārējiem parametriem</a:t>
            </a:r>
            <a:r>
              <a:rPr lang="lv-LV" sz="2400" dirty="0"/>
              <a:t> ir jāmin </a:t>
            </a:r>
          </a:p>
          <a:p>
            <a:pPr algn="just"/>
            <a:r>
              <a:rPr lang="lv-LV" sz="2400" dirty="0"/>
              <a:t>atskaņotājmākslinieku sastāvi (balss/balsu tipi, instrumentārijs), </a:t>
            </a:r>
          </a:p>
          <a:p>
            <a:pPr algn="just"/>
            <a:r>
              <a:rPr lang="lv-LV" sz="2400" dirty="0"/>
              <a:t>virsraksti (daļēji – tematika) un </a:t>
            </a:r>
          </a:p>
          <a:p>
            <a:pPr algn="just"/>
            <a:r>
              <a:rPr lang="lv-LV" sz="2400" dirty="0"/>
              <a:t>ciklos izmantoto dzejas tekstu autoru izcelsme (latviešu, ārzemju) un dzīves laiks (komponistu laikabiedri vai pie vecākām paaudzēm piederošie autori). </a:t>
            </a:r>
          </a:p>
        </p:txBody>
      </p:sp>
      <p:sp>
        <p:nvSpPr>
          <p:cNvPr id="4" name="Slide Number Placeholder 3"/>
          <p:cNvSpPr>
            <a:spLocks noGrp="1"/>
          </p:cNvSpPr>
          <p:nvPr>
            <p:ph type="sldNum" sz="quarter" idx="12"/>
          </p:nvPr>
        </p:nvSpPr>
        <p:spPr/>
        <p:txBody>
          <a:bodyPr/>
          <a:lstStyle/>
          <a:p>
            <a:fld id="{0113E710-E3B9-40F0-BA3D-C728B5C36B0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4B23C3-B248-5BF8-34E2-E8E47E45104F}"/>
              </a:ext>
            </a:extLst>
          </p:cNvPr>
          <p:cNvSpPr>
            <a:spLocks noGrp="1"/>
          </p:cNvSpPr>
          <p:nvPr>
            <p:ph idx="1"/>
          </p:nvPr>
        </p:nvSpPr>
        <p:spPr>
          <a:xfrm>
            <a:off x="1141413" y="976185"/>
            <a:ext cx="9905998" cy="5733534"/>
          </a:xfrm>
        </p:spPr>
        <p:txBody>
          <a:bodyPr/>
          <a:lstStyle/>
          <a:p>
            <a:pPr marL="0" indent="0">
              <a:buNone/>
            </a:pPr>
            <a:r>
              <a:rPr lang="lv-LV" sz="2400" dirty="0"/>
              <a:t>pie </a:t>
            </a:r>
            <a:r>
              <a:rPr lang="lv-LV" sz="2400" u="sng" dirty="0"/>
              <a:t>iekšējiem parametriem</a:t>
            </a:r>
            <a:r>
              <a:rPr lang="lv-LV" sz="2400" dirty="0"/>
              <a:t> pieder visdažādākie </a:t>
            </a:r>
          </a:p>
          <a:p>
            <a:pPr marL="457200" indent="-457200">
              <a:buAutoNum type="alphaLcParenR"/>
            </a:pPr>
            <a:r>
              <a:rPr lang="lv-LV" sz="2400" dirty="0"/>
              <a:t>verbālā teksta (sižets/saturs, semantiskie lauki, caurviju tēli, fonētikas principi) saites/arkas,                </a:t>
            </a:r>
          </a:p>
          <a:p>
            <a:pPr marL="457200" indent="-457200">
              <a:buAutoNum type="alphaLcParenR"/>
            </a:pPr>
            <a:r>
              <a:rPr lang="lv-LV" sz="2400" dirty="0"/>
              <a:t> </a:t>
            </a:r>
            <a:r>
              <a:rPr lang="lv-LV" sz="2400" dirty="0" err="1"/>
              <a:t>skaņkārtiski</a:t>
            </a:r>
            <a:r>
              <a:rPr lang="lv-LV" sz="2400" dirty="0"/>
              <a:t> harmoniskas un intonatīvas (vadmotīvi, </a:t>
            </a:r>
            <a:r>
              <a:rPr lang="lv-LV" sz="2400" dirty="0" err="1"/>
              <a:t>vadtēmas</a:t>
            </a:r>
            <a:r>
              <a:rPr lang="lv-LV" sz="2400" dirty="0"/>
              <a:t>, </a:t>
            </a:r>
            <a:r>
              <a:rPr lang="lv-LV" sz="2400" dirty="0" err="1"/>
              <a:t>skaņkārtiskas</a:t>
            </a:r>
            <a:r>
              <a:rPr lang="lv-LV" sz="2400" dirty="0"/>
              <a:t> īpatnības, </a:t>
            </a:r>
            <a:r>
              <a:rPr lang="lv-LV" sz="2400" dirty="0" err="1"/>
              <a:t>žanriskums</a:t>
            </a:r>
            <a:r>
              <a:rPr lang="lv-LV" sz="2400" dirty="0"/>
              <a:t>) saites/arkas, </a:t>
            </a:r>
          </a:p>
          <a:p>
            <a:pPr marL="457200" indent="-457200">
              <a:buAutoNum type="alphaLcParenR"/>
            </a:pPr>
            <a:r>
              <a:rPr lang="lv-LV" sz="2400" dirty="0"/>
              <a:t>tehniskas (kompozīcijas, dziedāšanas, spēles tehnikas) un </a:t>
            </a:r>
            <a:r>
              <a:rPr lang="lv-LV" sz="2400" dirty="0" err="1"/>
              <a:t>kompozicionāli</a:t>
            </a:r>
            <a:r>
              <a:rPr lang="lv-LV" sz="2400" dirty="0"/>
              <a:t> dramaturģiskas (</a:t>
            </a:r>
            <a:r>
              <a:rPr lang="lv-LV" sz="2400" dirty="0" err="1"/>
              <a:t>formveide</a:t>
            </a:r>
            <a:r>
              <a:rPr lang="lv-LV" sz="2400" dirty="0"/>
              <a:t>, dramaturģijas veids un ar to saistītais kulmināciju izkārtojums, atsevišķo dziesmu loma cikla dramaturģijā) saites/arkas. </a:t>
            </a:r>
            <a:endParaRPr lang="en-US" sz="2400" dirty="0"/>
          </a:p>
          <a:p>
            <a:endParaRPr lang="en-LV" dirty="0"/>
          </a:p>
        </p:txBody>
      </p:sp>
    </p:spTree>
    <p:extLst>
      <p:ext uri="{BB962C8B-B14F-4D97-AF65-F5344CB8AC3E}">
        <p14:creationId xmlns:p14="http://schemas.microsoft.com/office/powerpoint/2010/main" val="1218935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838" y="381001"/>
            <a:ext cx="11232292" cy="5745163"/>
          </a:xfrm>
        </p:spPr>
        <p:txBody>
          <a:bodyPr>
            <a:normAutofit/>
          </a:bodyPr>
          <a:lstStyle/>
          <a:p>
            <a:pPr>
              <a:buNone/>
            </a:pPr>
            <a:r>
              <a:rPr lang="lv-LV" sz="2400" dirty="0"/>
              <a:t>Cikla vienotības faktori</a:t>
            </a:r>
          </a:p>
          <a:p>
            <a:r>
              <a:rPr lang="lv-LV" sz="2400" u="sng" dirty="0"/>
              <a:t>sižetiskie</a:t>
            </a:r>
            <a:r>
              <a:rPr lang="lv-LV" sz="2400" dirty="0"/>
              <a:t> cikli –</a:t>
            </a:r>
          </a:p>
          <a:p>
            <a:pPr lvl="0">
              <a:buFont typeface="Wingdings" pitchFamily="2" charset="2"/>
              <a:buChar char="Ø"/>
            </a:pPr>
            <a:r>
              <a:rPr lang="lv-LV" sz="2400" dirty="0"/>
              <a:t>ar iekšēji vienotu… stāstījumu (Šūberta </a:t>
            </a:r>
            <a:r>
              <a:rPr lang="lv-LV" sz="2400" i="1" dirty="0"/>
              <a:t>Skaistā dzirnavniece; </a:t>
            </a:r>
            <a:r>
              <a:rPr lang="lv-LV" sz="2400" dirty="0"/>
              <a:t>Šūmanis </a:t>
            </a:r>
            <a:r>
              <a:rPr lang="lv-LV" sz="2400" i="1" dirty="0"/>
              <a:t>Sievietes mīla un dzīve</a:t>
            </a:r>
            <a:r>
              <a:rPr lang="lv-LV" sz="2400" dirty="0"/>
              <a:t>),</a:t>
            </a:r>
          </a:p>
          <a:p>
            <a:pPr lvl="0">
              <a:buFont typeface="Wingdings" pitchFamily="2" charset="2"/>
              <a:buChar char="Ø"/>
            </a:pPr>
            <a:r>
              <a:rPr lang="lv-LV" sz="2400" dirty="0"/>
              <a:t>no kāda apjomīga darba (noveles, lugas) paņemti dzejas vai dziesmu fragmenti, kuri, savukārt, ir apvienoti cikliskajā skaņdarbā (Brāmsa </a:t>
            </a:r>
            <a:r>
              <a:rPr lang="lv-LV" sz="2400" i="1" dirty="0"/>
              <a:t>Romances no Ludviga </a:t>
            </a:r>
            <a:r>
              <a:rPr lang="lv-LV" sz="2400" i="1" dirty="0" err="1"/>
              <a:t>Tīka</a:t>
            </a:r>
            <a:r>
              <a:rPr lang="lv-LV" sz="2400" i="1" dirty="0"/>
              <a:t> </a:t>
            </a:r>
            <a:r>
              <a:rPr lang="lv-LV" sz="2400" i="1" dirty="0" err="1"/>
              <a:t>Magelone</a:t>
            </a:r>
            <a:r>
              <a:rPr lang="lv-LV" sz="2400" dirty="0" err="1"/>
              <a:t>s</a:t>
            </a:r>
            <a:r>
              <a:rPr lang="lv-LV" sz="2400" dirty="0"/>
              <a:t>, 1865-1869),</a:t>
            </a:r>
          </a:p>
          <a:p>
            <a:pPr lvl="0">
              <a:buFont typeface="Wingdings" pitchFamily="2" charset="2"/>
              <a:buChar char="Ø"/>
            </a:pPr>
            <a:r>
              <a:rPr lang="lv-LV" sz="2400" dirty="0"/>
              <a:t>balādes tipa cikli (</a:t>
            </a:r>
            <a:r>
              <a:rPr lang="lv-LV" sz="2400" dirty="0" err="1"/>
              <a:t>Lēve</a:t>
            </a:r>
            <a:r>
              <a:rPr lang="lv-LV" sz="2400" dirty="0"/>
              <a:t>/</a:t>
            </a:r>
            <a:r>
              <a:rPr lang="lv-LV" sz="2400" dirty="0" err="1"/>
              <a:t>Loewe</a:t>
            </a:r>
            <a:r>
              <a:rPr lang="lv-LV" sz="2400" dirty="0"/>
              <a:t> </a:t>
            </a:r>
            <a:r>
              <a:rPr lang="lv-LV" sz="2400" i="1" dirty="0" err="1"/>
              <a:t>Kaiser</a:t>
            </a:r>
            <a:r>
              <a:rPr lang="lv-LV" sz="2400" i="1" dirty="0"/>
              <a:t> Karl VI, </a:t>
            </a:r>
            <a:r>
              <a:rPr lang="lv-LV" sz="2400" dirty="0"/>
              <a:t>op. 99)</a:t>
            </a:r>
          </a:p>
          <a:p>
            <a:r>
              <a:rPr lang="lv-LV" sz="2400" u="sng" dirty="0"/>
              <a:t>nesižetiskie</a:t>
            </a:r>
            <a:r>
              <a:rPr lang="lv-LV" sz="2400" dirty="0"/>
              <a:t> cikli –</a:t>
            </a:r>
          </a:p>
          <a:p>
            <a:pPr>
              <a:buFont typeface="Wingdings" pitchFamily="2" charset="2"/>
              <a:buChar char="Ø"/>
            </a:pPr>
            <a:r>
              <a:rPr lang="lv-LV" sz="2400" dirty="0"/>
              <a:t>tematisks cikla apvienojums (Bēthovens </a:t>
            </a:r>
            <a:r>
              <a:rPr lang="lv-LV" sz="2400" i="1" dirty="0"/>
              <a:t>Tālajai mīļākai; </a:t>
            </a:r>
            <a:r>
              <a:rPr lang="lv-LV" sz="2400" dirty="0"/>
              <a:t>Musorgskis </a:t>
            </a:r>
            <a:r>
              <a:rPr lang="lv-LV" sz="2400" i="1" dirty="0"/>
              <a:t>Nāves dziesmas un dejas</a:t>
            </a:r>
            <a:r>
              <a:rPr lang="lv-LV" sz="2400" dirty="0"/>
              <a:t>)</a:t>
            </a:r>
          </a:p>
          <a:p>
            <a:pPr>
              <a:buFont typeface="Wingdings" pitchFamily="2" charset="2"/>
              <a:buChar char="Ø"/>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0113E710-E3B9-40F0-BA3D-C728B5C36B0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541" y="381001"/>
            <a:ext cx="10948086" cy="5745163"/>
          </a:xfrm>
        </p:spPr>
        <p:txBody>
          <a:bodyPr>
            <a:normAutofit fontScale="92500"/>
          </a:bodyPr>
          <a:lstStyle/>
          <a:p>
            <a:pPr>
              <a:buNone/>
            </a:pPr>
            <a:r>
              <a:rPr lang="lv-LV" sz="2400" u="sng" dirty="0"/>
              <a:t>Poētisks cikls </a:t>
            </a:r>
            <a:r>
              <a:rPr lang="lv-LV" sz="2400" dirty="0"/>
              <a:t>– </a:t>
            </a:r>
            <a:r>
              <a:rPr lang="lv-LV" sz="2400" dirty="0" err="1"/>
              <a:t>ciklizācijas</a:t>
            </a:r>
            <a:r>
              <a:rPr lang="lv-LV" sz="2400" dirty="0"/>
              <a:t> princips (apvienojuma tendence), tēmas vienotība, lirisks sižets, iekšējs ritms)</a:t>
            </a:r>
          </a:p>
          <a:p>
            <a:r>
              <a:rPr lang="lv-LV" sz="2400" dirty="0"/>
              <a:t>Sižetiskas saites</a:t>
            </a:r>
          </a:p>
          <a:p>
            <a:r>
              <a:rPr lang="lv-LV" sz="2400" dirty="0"/>
              <a:t>Vēsturiska, mitoloģiska vai lokāla kolorīta vienotība </a:t>
            </a:r>
          </a:p>
          <a:p>
            <a:r>
              <a:rPr lang="lv-LV" sz="2400" dirty="0"/>
              <a:t>Lirisks varonis </a:t>
            </a:r>
          </a:p>
          <a:p>
            <a:r>
              <a:rPr lang="lv-LV" sz="2400" dirty="0"/>
              <a:t>Kontrasts</a:t>
            </a:r>
          </a:p>
          <a:p>
            <a:pPr marL="457200" indent="-457200">
              <a:buNone/>
            </a:pPr>
            <a:r>
              <a:rPr lang="lv-LV" sz="2400" u="sng" dirty="0"/>
              <a:t>Vokālā cikla </a:t>
            </a:r>
            <a:r>
              <a:rPr lang="lv-LV" sz="2400" dirty="0"/>
              <a:t>muzikālā vienotība – 2 līmeņi: sintaksisks un kompozicionāli dramaturģisks</a:t>
            </a:r>
          </a:p>
          <a:p>
            <a:pPr marL="457200" indent="-457200"/>
            <a:r>
              <a:rPr lang="lv-LV" sz="2400" dirty="0"/>
              <a:t>Sintaksisks </a:t>
            </a:r>
            <a:r>
              <a:rPr lang="lv-LV" sz="2400" dirty="0">
                <a:sym typeface="Wingdings" pitchFamily="2" charset="2"/>
              </a:rPr>
              <a:t> a) faktūras, </a:t>
            </a:r>
            <a:r>
              <a:rPr lang="lv-LV" sz="2400" dirty="0" err="1">
                <a:sym typeface="Wingdings" pitchFamily="2" charset="2"/>
              </a:rPr>
              <a:t>metroritma</a:t>
            </a:r>
            <a:r>
              <a:rPr lang="lv-LV" sz="2400" dirty="0">
                <a:sym typeface="Wingdings" pitchFamily="2" charset="2"/>
              </a:rPr>
              <a:t>, intonāciju utt. saites ciklā, b) cikla arhitektonika</a:t>
            </a:r>
          </a:p>
          <a:p>
            <a:pPr marL="457200" indent="-457200"/>
            <a:r>
              <a:rPr lang="lv-LV" sz="2400" dirty="0">
                <a:sym typeface="Wingdings" pitchFamily="2" charset="2"/>
              </a:rPr>
              <a:t>Kompozicionāli dramaturģisks līmenis  kontrasts, dziesmu grupēšana, kulmināciju vietas, dziesmu funkcija ciklā (</a:t>
            </a:r>
            <a:r>
              <a:rPr lang="lv-LV" sz="2400" dirty="0" err="1">
                <a:sym typeface="Wingdings" pitchFamily="2" charset="2"/>
              </a:rPr>
              <a:t>sākumdziesma</a:t>
            </a:r>
            <a:r>
              <a:rPr lang="lv-LV" sz="2400" dirty="0">
                <a:sym typeface="Wingdings" pitchFamily="2" charset="2"/>
              </a:rPr>
              <a:t>, kulminācijas dz., fināla dz.). Tēlu sfēras (vai </a:t>
            </a:r>
            <a:r>
              <a:rPr lang="lv-LV" sz="2400" dirty="0" err="1">
                <a:sym typeface="Wingdings" pitchFamily="2" charset="2"/>
              </a:rPr>
              <a:t>monosfēra</a:t>
            </a:r>
            <a:r>
              <a:rPr lang="lv-LV" sz="2400" dirty="0">
                <a:sym typeface="Wingdings" pitchFamily="2" charset="2"/>
              </a:rPr>
              <a:t>) ciklā un to muzikāli loģiskā funkcionēšana ciklā</a:t>
            </a:r>
            <a:endParaRPr lang="en-US" sz="2400" dirty="0"/>
          </a:p>
        </p:txBody>
      </p:sp>
      <p:sp>
        <p:nvSpPr>
          <p:cNvPr id="4" name="Slide Number Placeholder 3"/>
          <p:cNvSpPr>
            <a:spLocks noGrp="1"/>
          </p:cNvSpPr>
          <p:nvPr>
            <p:ph type="sldNum" sz="quarter" idx="12"/>
          </p:nvPr>
        </p:nvSpPr>
        <p:spPr/>
        <p:txBody>
          <a:bodyPr/>
          <a:lstStyle/>
          <a:p>
            <a:fld id="{0113E710-E3B9-40F0-BA3D-C728B5C36B0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1981200" y="381001"/>
          <a:ext cx="8229600" cy="574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113E710-E3B9-40F0-BA3D-C728B5C36B0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907" y="457201"/>
            <a:ext cx="11059297" cy="5668963"/>
          </a:xfrm>
        </p:spPr>
        <p:txBody>
          <a:bodyPr>
            <a:normAutofit/>
          </a:bodyPr>
          <a:lstStyle/>
          <a:p>
            <a:r>
              <a:rPr lang="lv-LV" sz="2400" dirty="0"/>
              <a:t>Bēthovens </a:t>
            </a:r>
            <a:r>
              <a:rPr lang="lv-LV" sz="2400" i="1" dirty="0"/>
              <a:t>Tālajai mīļotajai </a:t>
            </a:r>
            <a:r>
              <a:rPr lang="lv-LV" sz="2400" dirty="0">
                <a:sym typeface="Wingdings" pitchFamily="2" charset="2"/>
              </a:rPr>
              <a:t> sižeta nav;</a:t>
            </a:r>
            <a:r>
              <a:rPr lang="lv-LV" sz="2400" i="1" dirty="0"/>
              <a:t> </a:t>
            </a:r>
            <a:r>
              <a:rPr lang="lv-LV" sz="2400" dirty="0"/>
              <a:t>6 dziesmas – bez pārtraukuma (kontrasta </a:t>
            </a:r>
            <a:r>
              <a:rPr lang="lv-LV" sz="2400" dirty="0" err="1"/>
              <a:t>sastatforma</a:t>
            </a:r>
            <a:r>
              <a:rPr lang="lv-LV" sz="2400" dirty="0"/>
              <a:t>) un ir harmoniskas saites; </a:t>
            </a:r>
            <a:r>
              <a:rPr lang="lv-LV" sz="2400" i="1" dirty="0"/>
              <a:t>C-E-F-F-A-C</a:t>
            </a:r>
            <a:r>
              <a:rPr lang="lv-LV" sz="2400" dirty="0"/>
              <a:t>; tempa krešendo līdz V dz. –</a:t>
            </a:r>
            <a:r>
              <a:rPr lang="lv-LV" sz="2400" i="1" dirty="0" err="1"/>
              <a:t>Vivace</a:t>
            </a:r>
            <a:r>
              <a:rPr lang="lv-LV" sz="2400" dirty="0"/>
              <a:t>, bet VI – </a:t>
            </a:r>
            <a:r>
              <a:rPr lang="lv-LV" sz="2400" i="1" dirty="0" err="1"/>
              <a:t>Andante</a:t>
            </a:r>
            <a:r>
              <a:rPr lang="lv-LV" sz="2400" i="1" dirty="0"/>
              <a:t> </a:t>
            </a:r>
            <a:r>
              <a:rPr lang="lv-LV" sz="2400" i="1" dirty="0" err="1"/>
              <a:t>con</a:t>
            </a:r>
            <a:r>
              <a:rPr lang="lv-LV" sz="2400" i="1" dirty="0"/>
              <a:t> moto </a:t>
            </a:r>
            <a:r>
              <a:rPr lang="lv-LV" sz="2400" dirty="0"/>
              <a:t>(kā I); VI dz. – kodā atkārtojas I dz. materiāls.</a:t>
            </a:r>
          </a:p>
          <a:p>
            <a:r>
              <a:rPr lang="lv-LV" sz="2400" dirty="0"/>
              <a:t>Šūmanis </a:t>
            </a:r>
            <a:r>
              <a:rPr lang="lv-LV" sz="2400" i="1" dirty="0"/>
              <a:t>Sievietes mīla un dzīve</a:t>
            </a:r>
            <a:r>
              <a:rPr lang="lv-LV" sz="2400" dirty="0"/>
              <a:t> </a:t>
            </a:r>
            <a:r>
              <a:rPr lang="lv-LV" sz="2400" dirty="0">
                <a:sym typeface="Wingdings" pitchFamily="2" charset="2"/>
              </a:rPr>
              <a:t> ~ sižets (līdz kāzām – 5 dz., un pēc tās – 3 dz.); 1. posms -  </a:t>
            </a:r>
            <a:r>
              <a:rPr lang="lv-LV" sz="2400" i="1" dirty="0">
                <a:sym typeface="Wingdings" pitchFamily="2" charset="2"/>
              </a:rPr>
              <a:t>D-Es-c-Es-B</a:t>
            </a:r>
            <a:r>
              <a:rPr lang="lv-LV" sz="2400" dirty="0">
                <a:sym typeface="Wingdings" pitchFamily="2" charset="2"/>
              </a:rPr>
              <a:t>,</a:t>
            </a:r>
            <a:r>
              <a:rPr lang="lv-LV" sz="2400" dirty="0"/>
              <a:t> ir intonatīvas saites starp I-V, II-IV; 2. posms – </a:t>
            </a:r>
            <a:r>
              <a:rPr lang="lv-LV" sz="2400" i="1" dirty="0"/>
              <a:t>G-D-d</a:t>
            </a:r>
            <a:r>
              <a:rPr lang="lv-LV" sz="2400" dirty="0"/>
              <a:t>, palielināts </a:t>
            </a:r>
            <a:r>
              <a:rPr lang="lv-LV" sz="2400" dirty="0" err="1"/>
              <a:t>deklamatoriskums</a:t>
            </a:r>
            <a:r>
              <a:rPr lang="lv-LV" sz="2400" dirty="0"/>
              <a:t>,  tempa kontrasti (VI un VIII dz. – vislēnākās ciklā; arī ir </a:t>
            </a:r>
            <a:r>
              <a:rPr lang="lv-LV" sz="2400" dirty="0" err="1"/>
              <a:t>klavierpostlūdija</a:t>
            </a:r>
            <a:r>
              <a:rPr lang="lv-LV" sz="2400" dirty="0"/>
              <a:t>, kurā skan sākuma materiāls un atgriežas pirmā tonalitāte – arkas princips</a:t>
            </a:r>
            <a:endParaRPr lang="en-US" sz="2400" dirty="0"/>
          </a:p>
        </p:txBody>
      </p:sp>
      <p:sp>
        <p:nvSpPr>
          <p:cNvPr id="4" name="Slide Number Placeholder 3"/>
          <p:cNvSpPr>
            <a:spLocks noGrp="1"/>
          </p:cNvSpPr>
          <p:nvPr>
            <p:ph type="sldNum" sz="quarter" idx="12"/>
          </p:nvPr>
        </p:nvSpPr>
        <p:spPr/>
        <p:txBody>
          <a:bodyPr/>
          <a:lstStyle/>
          <a:p>
            <a:fld id="{0113E710-E3B9-40F0-BA3D-C728B5C36B0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119" y="333633"/>
            <a:ext cx="10836876" cy="5792532"/>
          </a:xfrm>
        </p:spPr>
        <p:txBody>
          <a:bodyPr>
            <a:normAutofit/>
          </a:bodyPr>
          <a:lstStyle/>
          <a:p>
            <a:pPr>
              <a:buNone/>
            </a:pPr>
            <a:r>
              <a:rPr lang="lv-LV" sz="2400" dirty="0"/>
              <a:t>vokālais cikls var būt līdzīgs instrumentālam ciklam, piem., sonātes simfonijas ciklam: Musorgskis </a:t>
            </a:r>
            <a:r>
              <a:rPr lang="lv-LV" sz="2400" i="1" dirty="0"/>
              <a:t>Nāves dziesmas un dejas, </a:t>
            </a:r>
            <a:r>
              <a:rPr lang="lv-LV" sz="2400" dirty="0"/>
              <a:t>kur 1. </a:t>
            </a:r>
            <a:r>
              <a:rPr lang="lv-LV" sz="2400" i="1" dirty="0"/>
              <a:t>Šūpuļdziesma</a:t>
            </a:r>
            <a:r>
              <a:rPr lang="lv-LV" sz="2400" dirty="0"/>
              <a:t> ~ dramatiskā 1.d. (bērna nāve); 2. </a:t>
            </a:r>
            <a:r>
              <a:rPr lang="lv-LV" sz="2400" i="1" dirty="0"/>
              <a:t>Serenāde</a:t>
            </a:r>
            <a:r>
              <a:rPr lang="lv-LV" sz="2400" dirty="0"/>
              <a:t> – lēnā, liriski dramatiskā daļa (meitenes nāve), 3. </a:t>
            </a:r>
            <a:r>
              <a:rPr lang="lv-LV" sz="2400" i="1" dirty="0" err="1"/>
              <a:t>Trepaks</a:t>
            </a:r>
            <a:r>
              <a:rPr lang="lv-LV" sz="2400" dirty="0"/>
              <a:t> – dramatiskais skerco (piedzēries vīriņš) un 4. </a:t>
            </a:r>
            <a:r>
              <a:rPr lang="lv-LV" sz="2400" i="1" dirty="0"/>
              <a:t>Pulkvedis </a:t>
            </a:r>
            <a:r>
              <a:rPr lang="lv-LV" sz="2400" dirty="0"/>
              <a:t>– dramatiskais fināls (karavīra nāve, pulkvedis = nāve). Citādi grupējas dziesmas Mālera ciklos, veidojot analoģiju ar viņa instrumentāliem cikliem.</a:t>
            </a:r>
          </a:p>
          <a:p>
            <a:pPr>
              <a:buNone/>
            </a:pPr>
            <a:r>
              <a:rPr lang="lv-LV" sz="2400" dirty="0"/>
              <a:t>Cikla ietvaros – tēlu un intonāciju arkas, </a:t>
            </a:r>
            <a:r>
              <a:rPr lang="lv-LV" sz="2400" dirty="0" err="1"/>
              <a:t>vadintonācijas</a:t>
            </a:r>
            <a:r>
              <a:rPr lang="lv-LV" sz="2400" dirty="0"/>
              <a:t> un to attīstība, dažādveida reprīzes izpausmes, </a:t>
            </a:r>
            <a:r>
              <a:rPr lang="lv-LV" sz="2400" dirty="0" err="1"/>
              <a:t>vadtonalitāte</a:t>
            </a:r>
            <a:r>
              <a:rPr lang="lv-LV" sz="2400" dirty="0"/>
              <a:t>, </a:t>
            </a:r>
            <a:r>
              <a:rPr lang="lv-LV" sz="2400" dirty="0" err="1"/>
              <a:t>vadharmonija</a:t>
            </a:r>
            <a:r>
              <a:rPr lang="lv-LV" sz="2400" dirty="0"/>
              <a:t>, kopumā – tonālā loģika</a:t>
            </a:r>
          </a:p>
          <a:p>
            <a:pPr>
              <a:buNone/>
            </a:pPr>
            <a:r>
              <a:rPr lang="lv-LV" sz="2400" dirty="0"/>
              <a:t>Ir cikli = kontrasta </a:t>
            </a:r>
            <a:r>
              <a:rPr lang="lv-LV" sz="2400" dirty="0" err="1"/>
              <a:t>sastatforma</a:t>
            </a:r>
            <a:r>
              <a:rPr lang="lv-LV" sz="2400" dirty="0"/>
              <a:t> (Bēthovena cikls, kā arī Šūberta kantātes tipa cikls</a:t>
            </a:r>
            <a:r>
              <a:rPr lang="lv-LV" sz="2400" i="1" dirty="0"/>
              <a:t> Miriamas uzvaras dziesma</a:t>
            </a:r>
            <a:r>
              <a:rPr lang="lv-LV" sz="2400" dirty="0"/>
              <a:t>)</a:t>
            </a:r>
            <a:endParaRPr lang="en-US" sz="2400" dirty="0"/>
          </a:p>
        </p:txBody>
      </p:sp>
      <p:sp>
        <p:nvSpPr>
          <p:cNvPr id="4" name="Slide Number Placeholder 3"/>
          <p:cNvSpPr>
            <a:spLocks noGrp="1"/>
          </p:cNvSpPr>
          <p:nvPr>
            <p:ph type="sldNum" sz="quarter" idx="12"/>
          </p:nvPr>
        </p:nvSpPr>
        <p:spPr/>
        <p:txBody>
          <a:bodyPr/>
          <a:lstStyle/>
          <a:p>
            <a:fld id="{0113E710-E3B9-40F0-BA3D-C728B5C36B0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a:bodyPr>
          <a:lstStyle/>
          <a:p>
            <a:r>
              <a:rPr lang="lv-LV" sz="2000" dirty="0"/>
              <a:t>Vokālais cikls latviešu mūzikā</a:t>
            </a:r>
            <a:endParaRPr lang="en-US" sz="2000" dirty="0"/>
          </a:p>
        </p:txBody>
      </p:sp>
      <p:sp>
        <p:nvSpPr>
          <p:cNvPr id="3" name="Content Placeholder 2"/>
          <p:cNvSpPr>
            <a:spLocks noGrp="1"/>
          </p:cNvSpPr>
          <p:nvPr>
            <p:ph idx="1"/>
          </p:nvPr>
        </p:nvSpPr>
        <p:spPr>
          <a:xfrm>
            <a:off x="206063" y="838201"/>
            <a:ext cx="11822806" cy="5745161"/>
          </a:xfrm>
        </p:spPr>
        <p:txBody>
          <a:bodyPr>
            <a:normAutofit/>
          </a:bodyPr>
          <a:lstStyle/>
          <a:p>
            <a:r>
              <a:rPr lang="lv-LV" dirty="0"/>
              <a:t>Alfrēds Kalniņš </a:t>
            </a:r>
            <a:r>
              <a:rPr lang="lv-LV" i="1" dirty="0"/>
              <a:t>Bērna sapņi</a:t>
            </a:r>
            <a:r>
              <a:rPr lang="lv-LV" dirty="0"/>
              <a:t> (1909) un </a:t>
            </a:r>
            <a:r>
              <a:rPr lang="lv-LV" i="1" dirty="0"/>
              <a:t>Raiņa burtnīca</a:t>
            </a:r>
            <a:r>
              <a:rPr lang="lv-LV" dirty="0"/>
              <a:t> (1921), kā arī Jāzeps Vītols </a:t>
            </a:r>
            <a:r>
              <a:rPr lang="lv-LV" i="1" dirty="0"/>
              <a:t>Vasaras dziesmas</a:t>
            </a:r>
            <a:r>
              <a:rPr lang="lv-LV" dirty="0"/>
              <a:t> (1918) un </a:t>
            </a:r>
            <a:r>
              <a:rPr lang="lv-LV" i="1" dirty="0"/>
              <a:t>Tautas bēdas</a:t>
            </a:r>
            <a:r>
              <a:rPr lang="lv-LV" dirty="0"/>
              <a:t> (1923)</a:t>
            </a:r>
          </a:p>
          <a:p>
            <a:r>
              <a:rPr lang="lv-LV" dirty="0"/>
              <a:t>Marģers Zariņš </a:t>
            </a:r>
            <a:r>
              <a:rPr lang="lv-LV" i="1" dirty="0" err="1"/>
              <a:t>Bilitis</a:t>
            </a:r>
            <a:r>
              <a:rPr lang="lv-LV" i="1" dirty="0"/>
              <a:t> dziesmas</a:t>
            </a:r>
            <a:r>
              <a:rPr lang="lv-LV" dirty="0"/>
              <a:t> mecosoprānam, ģitārai un ērģelēm (1969); </a:t>
            </a:r>
            <a:r>
              <a:rPr lang="lv-LV" i="1" dirty="0"/>
              <a:t>Partita baroka stilā</a:t>
            </a:r>
            <a:r>
              <a:rPr lang="lv-LV" dirty="0"/>
              <a:t> un </a:t>
            </a:r>
            <a:r>
              <a:rPr lang="lv-LV" i="1" dirty="0" err="1"/>
              <a:t>Carmina</a:t>
            </a:r>
            <a:r>
              <a:rPr lang="lv-LV" i="1" dirty="0"/>
              <a:t> </a:t>
            </a:r>
            <a:r>
              <a:rPr lang="lv-LV" i="1" dirty="0" err="1"/>
              <a:t>antica</a:t>
            </a:r>
            <a:r>
              <a:rPr lang="lv-LV" dirty="0"/>
              <a:t>, </a:t>
            </a:r>
            <a:r>
              <a:rPr lang="lv-LV" i="1" dirty="0"/>
              <a:t>Četrās japāņu miniatūras</a:t>
            </a:r>
            <a:r>
              <a:rPr lang="lv-LV" dirty="0"/>
              <a:t> (1963)</a:t>
            </a:r>
          </a:p>
          <a:p>
            <a:r>
              <a:rPr lang="lv-LV" dirty="0"/>
              <a:t>Pauls Dambis </a:t>
            </a:r>
            <a:r>
              <a:rPr lang="lv-LV" i="1" dirty="0"/>
              <a:t>Sieviešu dziesmas</a:t>
            </a:r>
            <a:r>
              <a:rPr lang="lv-LV" dirty="0"/>
              <a:t> (1966) un </a:t>
            </a:r>
            <a:r>
              <a:rPr lang="lv-LV" i="1" dirty="0"/>
              <a:t>Vidzemes kalendāra dziesmas</a:t>
            </a:r>
            <a:r>
              <a:rPr lang="lv-LV" dirty="0"/>
              <a:t> (1968)</a:t>
            </a:r>
          </a:p>
          <a:p>
            <a:r>
              <a:rPr lang="lv-LV" dirty="0"/>
              <a:t>Romualds Kalsons </a:t>
            </a:r>
            <a:r>
              <a:rPr lang="lv-LV" i="1" dirty="0"/>
              <a:t>Vienkāršās dziesmas</a:t>
            </a:r>
            <a:r>
              <a:rPr lang="lv-LV" dirty="0"/>
              <a:t> (1976) un </a:t>
            </a:r>
            <a:r>
              <a:rPr lang="lv-LV" i="1" dirty="0"/>
              <a:t>Mīlestība</a:t>
            </a:r>
            <a:r>
              <a:rPr lang="lv-LV" dirty="0"/>
              <a:t> (1978)</a:t>
            </a:r>
          </a:p>
          <a:p>
            <a:r>
              <a:rPr lang="lv-LV" dirty="0"/>
              <a:t>Pēteris Plakidis </a:t>
            </a:r>
            <a:r>
              <a:rPr lang="lv-LV" i="1" dirty="0"/>
              <a:t>Liriskais cikls</a:t>
            </a:r>
            <a:r>
              <a:rPr lang="lv-LV" dirty="0"/>
              <a:t> (1973) un </a:t>
            </a:r>
            <a:r>
              <a:rPr lang="lv-LV" i="1" dirty="0"/>
              <a:t>Trīs Ojāra Vācieša dzejoļi</a:t>
            </a:r>
            <a:r>
              <a:rPr lang="lv-LV" dirty="0"/>
              <a:t> (1980)</a:t>
            </a:r>
          </a:p>
          <a:p>
            <a:r>
              <a:rPr lang="lv-LV" dirty="0"/>
              <a:t>Romualds </a:t>
            </a:r>
            <a:r>
              <a:rPr lang="lv-LV" dirty="0" err="1"/>
              <a:t>Jermaks</a:t>
            </a:r>
            <a:r>
              <a:rPr lang="lv-LV" dirty="0"/>
              <a:t> </a:t>
            </a:r>
            <a:r>
              <a:rPr lang="lv-LV" i="1" dirty="0"/>
              <a:t>Zilā bezgalībā</a:t>
            </a:r>
            <a:r>
              <a:rPr lang="lv-LV" dirty="0"/>
              <a:t> (1981) </a:t>
            </a:r>
          </a:p>
          <a:p>
            <a:r>
              <a:rPr lang="lv-LV" dirty="0"/>
              <a:t>Maija Einfelde </a:t>
            </a:r>
            <a:r>
              <a:rPr lang="lv-LV" i="1" dirty="0"/>
              <a:t>Romantiskās dziesmas</a:t>
            </a:r>
            <a:r>
              <a:rPr lang="lv-LV" dirty="0"/>
              <a:t> (1980)</a:t>
            </a:r>
          </a:p>
          <a:p>
            <a:r>
              <a:rPr lang="lv-LV" dirty="0"/>
              <a:t> Selga </a:t>
            </a:r>
            <a:r>
              <a:rPr lang="lv-LV" dirty="0" err="1"/>
              <a:t>Mence</a:t>
            </a:r>
            <a:r>
              <a:rPr lang="lv-LV" dirty="0"/>
              <a:t> </a:t>
            </a:r>
            <a:r>
              <a:rPr lang="lv-LV" i="1" dirty="0"/>
              <a:t>Trīs M. Zālītes dzejoļi</a:t>
            </a:r>
            <a:r>
              <a:rPr lang="lv-LV" dirty="0"/>
              <a:t> (1979)</a:t>
            </a:r>
          </a:p>
          <a:p>
            <a:r>
              <a:rPr lang="lv-LV" dirty="0"/>
              <a:t>Juris Karlsons </a:t>
            </a:r>
            <a:r>
              <a:rPr lang="lv-LV" i="1" dirty="0"/>
              <a:t>Četri Ilzes Bindes dzejoļi</a:t>
            </a:r>
            <a:r>
              <a:rPr lang="lv-LV" dirty="0"/>
              <a:t> (1978)</a:t>
            </a:r>
          </a:p>
          <a:p>
            <a:r>
              <a:rPr lang="lv-LV" dirty="0"/>
              <a:t>Imants </a:t>
            </a:r>
            <a:r>
              <a:rPr lang="lv-LV" dirty="0" err="1"/>
              <a:t>Zemzaris</a:t>
            </a:r>
            <a:r>
              <a:rPr lang="lv-LV" dirty="0"/>
              <a:t> </a:t>
            </a:r>
            <a:r>
              <a:rPr lang="lv-LV" i="1" dirty="0"/>
              <a:t>Trioletas</a:t>
            </a:r>
            <a:r>
              <a:rPr lang="lv-LV" dirty="0"/>
              <a:t> (1972), </a:t>
            </a:r>
            <a:r>
              <a:rPr lang="lv-LV" i="1" dirty="0"/>
              <a:t>Sešas dziesmas ar Antona Austriņa vārdiem</a:t>
            </a:r>
            <a:r>
              <a:rPr lang="lv-LV" dirty="0"/>
              <a:t> (1989); </a:t>
            </a:r>
            <a:r>
              <a:rPr lang="lv-LV" i="1" dirty="0"/>
              <a:t>Divas dziesmas ar Jāņa Poruka vārdiem</a:t>
            </a:r>
            <a:r>
              <a:rPr lang="lv-LV" dirty="0"/>
              <a:t> (1981), </a:t>
            </a:r>
            <a:r>
              <a:rPr lang="lv-LV" i="1" dirty="0"/>
              <a:t>Nātre aug uz viņa kapa</a:t>
            </a:r>
            <a:r>
              <a:rPr lang="lv-LV" dirty="0"/>
              <a:t> (1981), </a:t>
            </a:r>
            <a:r>
              <a:rPr lang="lv-LV" i="1" dirty="0"/>
              <a:t>Trīs pavasara didaktikas</a:t>
            </a:r>
            <a:r>
              <a:rPr lang="lv-LV" dirty="0"/>
              <a:t> (1990).</a:t>
            </a:r>
            <a:endParaRPr lang="en-US" dirty="0"/>
          </a:p>
        </p:txBody>
      </p:sp>
      <p:sp>
        <p:nvSpPr>
          <p:cNvPr id="4" name="Slide Number Placeholder 3"/>
          <p:cNvSpPr>
            <a:spLocks noGrp="1"/>
          </p:cNvSpPr>
          <p:nvPr>
            <p:ph type="sldNum" sz="quarter" idx="12"/>
          </p:nvPr>
        </p:nvSpPr>
        <p:spPr/>
        <p:txBody>
          <a:bodyPr/>
          <a:lstStyle/>
          <a:p>
            <a:fld id="{0113E710-E3B9-40F0-BA3D-C728B5C36B0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897" y="609601"/>
            <a:ext cx="10738022" cy="5516564"/>
          </a:xfrm>
        </p:spPr>
        <p:txBody>
          <a:bodyPr>
            <a:normAutofit/>
          </a:bodyPr>
          <a:lstStyle/>
          <a:p>
            <a:pPr marL="457200" indent="-457200">
              <a:buAutoNum type="arabicPeriod"/>
            </a:pPr>
            <a:r>
              <a:rPr lang="lv-LV" sz="2400" dirty="0"/>
              <a:t>Sižetisks cikls:</a:t>
            </a:r>
            <a:r>
              <a:rPr lang="lv-LV" sz="2400" dirty="0">
                <a:sym typeface="Wingdings" pitchFamily="2" charset="2"/>
              </a:rPr>
              <a:t> </a:t>
            </a:r>
            <a:r>
              <a:rPr lang="lv-LV" sz="2400" dirty="0"/>
              <a:t>Anitra </a:t>
            </a:r>
            <a:r>
              <a:rPr lang="lv-LV" sz="2400" dirty="0" err="1"/>
              <a:t>Tumševica</a:t>
            </a:r>
            <a:r>
              <a:rPr lang="lv-LV" sz="2400" dirty="0"/>
              <a:t> </a:t>
            </a:r>
            <a:r>
              <a:rPr lang="lv-LV" sz="2400" i="1" dirty="0"/>
              <a:t>Romāns sešiem</a:t>
            </a:r>
            <a:r>
              <a:rPr lang="lv-LV" sz="2400" dirty="0"/>
              <a:t> </a:t>
            </a:r>
          </a:p>
          <a:p>
            <a:pPr marL="457200" indent="-457200">
              <a:buNone/>
            </a:pPr>
            <a:r>
              <a:rPr lang="lv-LV" sz="2400" dirty="0"/>
              <a:t>        </a:t>
            </a:r>
            <a:r>
              <a:rPr lang="lv-LV" sz="2400" dirty="0">
                <a:sym typeface="Wingdings" pitchFamily="2" charset="2"/>
              </a:rPr>
              <a:t> </a:t>
            </a:r>
            <a:r>
              <a:rPr lang="lv-LV" sz="2400" dirty="0"/>
              <a:t>I. </a:t>
            </a:r>
            <a:r>
              <a:rPr lang="lv-LV" sz="2400" dirty="0" err="1"/>
              <a:t>Riše</a:t>
            </a:r>
            <a:r>
              <a:rPr lang="lv-LV" sz="2400" dirty="0"/>
              <a:t>  </a:t>
            </a:r>
            <a:r>
              <a:rPr lang="lv-LV" sz="2400" i="1" dirty="0"/>
              <a:t>Man atvēlētais laiks</a:t>
            </a:r>
            <a:r>
              <a:rPr lang="lv-LV" sz="2400" dirty="0"/>
              <a:t> (1991) </a:t>
            </a:r>
          </a:p>
          <a:p>
            <a:pPr marL="457200" indent="-457200">
              <a:buNone/>
            </a:pPr>
            <a:r>
              <a:rPr lang="lv-LV" sz="2400" dirty="0"/>
              <a:t>        </a:t>
            </a:r>
            <a:r>
              <a:rPr lang="lv-LV" sz="2400" dirty="0">
                <a:sym typeface="Wingdings" pitchFamily="2" charset="2"/>
              </a:rPr>
              <a:t> </a:t>
            </a:r>
            <a:r>
              <a:rPr lang="lv-LV" sz="2400" dirty="0"/>
              <a:t>J. Karlsons </a:t>
            </a:r>
            <a:r>
              <a:rPr lang="lv-LV" sz="2400" i="1" dirty="0"/>
              <a:t>Klusās dziesmas</a:t>
            </a:r>
            <a:r>
              <a:rPr lang="lv-LV" sz="2400" dirty="0"/>
              <a:t> balsij, </a:t>
            </a:r>
            <a:r>
              <a:rPr lang="lv-LV" sz="2400" dirty="0" err="1"/>
              <a:t>klav</a:t>
            </a:r>
            <a:r>
              <a:rPr lang="lv-LV" sz="2400" dirty="0"/>
              <a:t>.</a:t>
            </a:r>
          </a:p>
          <a:p>
            <a:pPr marL="457200" indent="-457200">
              <a:buNone/>
            </a:pPr>
            <a:r>
              <a:rPr lang="lv-LV" sz="2400" dirty="0"/>
              <a:t>	</a:t>
            </a:r>
            <a:r>
              <a:rPr lang="lv-LV" sz="2400" dirty="0">
                <a:sym typeface="Wingdings" pitchFamily="2" charset="2"/>
              </a:rPr>
              <a:t>  </a:t>
            </a:r>
            <a:r>
              <a:rPr lang="lv-LV" sz="2400" dirty="0"/>
              <a:t>P. Vasks </a:t>
            </a:r>
            <a:r>
              <a:rPr lang="lv-LV" sz="2400" i="1" dirty="0"/>
              <a:t>Klusās dziesmas siev./</a:t>
            </a:r>
            <a:r>
              <a:rPr lang="lv-LV" sz="2400" dirty="0" err="1"/>
              <a:t>j.k</a:t>
            </a:r>
            <a:r>
              <a:rPr lang="lv-LV" sz="2400" dirty="0"/>
              <a:t>.</a:t>
            </a:r>
          </a:p>
          <a:p>
            <a:pPr marL="457200" indent="-457200">
              <a:buNone/>
            </a:pPr>
            <a:r>
              <a:rPr lang="lv-LV" sz="2400" dirty="0"/>
              <a:t>2.     Teksts kā fonētikas/</a:t>
            </a:r>
            <a:r>
              <a:rPr lang="lv-LV" sz="2400" dirty="0" err="1"/>
              <a:t>fonikas</a:t>
            </a:r>
            <a:r>
              <a:rPr lang="lv-LV" sz="2400" dirty="0"/>
              <a:t> elements (sižeta nav): A. Dzenītis </a:t>
            </a:r>
            <a:r>
              <a:rPr lang="lv-LV" sz="2400" i="1" dirty="0"/>
              <a:t>Septiņi E. E. </a:t>
            </a:r>
            <a:r>
              <a:rPr lang="lv-LV" sz="2400" i="1" dirty="0" err="1"/>
              <a:t>Kamingsa</a:t>
            </a:r>
            <a:r>
              <a:rPr lang="lv-LV" sz="2400" dirty="0"/>
              <a:t> </a:t>
            </a:r>
            <a:r>
              <a:rPr lang="lv-LV" sz="2400" i="1" dirty="0"/>
              <a:t>madrigāli</a:t>
            </a:r>
            <a:r>
              <a:rPr lang="lv-LV" sz="2400" dirty="0"/>
              <a:t>; G. Šmite </a:t>
            </a:r>
            <a:r>
              <a:rPr lang="lv-LV" sz="2400" i="1" dirty="0" err="1"/>
              <a:t>Rain</a:t>
            </a:r>
            <a:r>
              <a:rPr lang="lv-LV" sz="2400" i="1" dirty="0"/>
              <a:t> </a:t>
            </a:r>
            <a:r>
              <a:rPr lang="lv-LV" sz="2400" i="1" dirty="0" err="1"/>
              <a:t>songs</a:t>
            </a:r>
            <a:r>
              <a:rPr lang="lv-LV" sz="2400" dirty="0"/>
              <a:t>  utt.</a:t>
            </a:r>
            <a:endParaRPr lang="en-US" sz="2400" dirty="0"/>
          </a:p>
          <a:p>
            <a:pPr marL="457200" indent="-457200">
              <a:buNone/>
            </a:pPr>
            <a:endParaRPr lang="en-US" dirty="0"/>
          </a:p>
        </p:txBody>
      </p:sp>
      <p:sp>
        <p:nvSpPr>
          <p:cNvPr id="4" name="Slide Number Placeholder 3"/>
          <p:cNvSpPr>
            <a:spLocks noGrp="1"/>
          </p:cNvSpPr>
          <p:nvPr>
            <p:ph type="sldNum" sz="quarter" idx="12"/>
          </p:nvPr>
        </p:nvSpPr>
        <p:spPr/>
        <p:txBody>
          <a:bodyPr/>
          <a:lstStyle/>
          <a:p>
            <a:fld id="{0113E710-E3B9-40F0-BA3D-C728B5C36B0B}" type="slidenum">
              <a:rPr lang="en-US" smtClean="0"/>
              <a:pPr/>
              <a:t>38</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B4DC-5B20-0F13-5D96-B3EF907B1EE2}"/>
              </a:ext>
            </a:extLst>
          </p:cNvPr>
          <p:cNvSpPr>
            <a:spLocks noGrp="1"/>
          </p:cNvSpPr>
          <p:nvPr>
            <p:ph type="title"/>
          </p:nvPr>
        </p:nvSpPr>
        <p:spPr>
          <a:xfrm>
            <a:off x="1141413" y="609600"/>
            <a:ext cx="9905998" cy="564292"/>
          </a:xfrm>
        </p:spPr>
        <p:txBody>
          <a:bodyPr>
            <a:normAutofit fontScale="90000"/>
          </a:bodyPr>
          <a:lstStyle/>
          <a:p>
            <a:r>
              <a:rPr lang="en-LV" dirty="0"/>
              <a:t>Vēsture</a:t>
            </a:r>
          </a:p>
        </p:txBody>
      </p:sp>
      <p:sp>
        <p:nvSpPr>
          <p:cNvPr id="3" name="Content Placeholder 2">
            <a:extLst>
              <a:ext uri="{FF2B5EF4-FFF2-40B4-BE49-F238E27FC236}">
                <a16:creationId xmlns:a16="http://schemas.microsoft.com/office/drawing/2014/main" id="{C2B83FA5-2835-5B7B-B05F-A0D220C00838}"/>
              </a:ext>
            </a:extLst>
          </p:cNvPr>
          <p:cNvSpPr>
            <a:spLocks noGrp="1"/>
          </p:cNvSpPr>
          <p:nvPr>
            <p:ph idx="1"/>
          </p:nvPr>
        </p:nvSpPr>
        <p:spPr/>
        <p:txBody>
          <a:bodyPr/>
          <a:lstStyle/>
          <a:p>
            <a:r>
              <a:rPr lang="lv-LV" sz="2800" b="1" dirty="0" err="1">
                <a:sym typeface="Wingdings" panose="05000000000000000000" pitchFamily="2" charset="2"/>
              </a:rPr>
              <a:t>Pirmsklasicisma</a:t>
            </a:r>
            <a:r>
              <a:rPr lang="lv-LV" sz="2800" b="1" dirty="0">
                <a:sym typeface="Wingdings" panose="05000000000000000000" pitchFamily="2" charset="2"/>
              </a:rPr>
              <a:t> laikā 1. tendences prioritātes</a:t>
            </a:r>
          </a:p>
          <a:p>
            <a:r>
              <a:rPr lang="lv-LV" sz="2800" b="1" dirty="0" err="1">
                <a:sym typeface="Wingdings" panose="05000000000000000000" pitchFamily="2" charset="2"/>
              </a:rPr>
              <a:t>Pirmsklasicisma</a:t>
            </a:r>
            <a:r>
              <a:rPr lang="lv-LV" sz="2800" b="1" dirty="0">
                <a:sym typeface="Wingdings" panose="05000000000000000000" pitchFamily="2" charset="2"/>
              </a:rPr>
              <a:t> laikā -  divi cikla veidi: vokālais (ar senāku vēsturi) un instrumentālais (sakot ar 17. gs.)</a:t>
            </a:r>
            <a:endParaRPr lang="ru-RU" sz="2800" b="1" dirty="0"/>
          </a:p>
          <a:p>
            <a:endParaRPr lang="en-LV" dirty="0"/>
          </a:p>
        </p:txBody>
      </p:sp>
    </p:spTree>
    <p:extLst>
      <p:ext uri="{BB962C8B-B14F-4D97-AF65-F5344CB8AC3E}">
        <p14:creationId xmlns:p14="http://schemas.microsoft.com/office/powerpoint/2010/main" val="331690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90066"/>
          </a:xfrm>
        </p:spPr>
        <p:txBody>
          <a:bodyPr>
            <a:noAutofit/>
          </a:bodyPr>
          <a:lstStyle/>
          <a:p>
            <a:r>
              <a:rPr lang="lv-LV" sz="2800" b="1" dirty="0"/>
              <a:t>Instrumentālais cikls</a:t>
            </a:r>
            <a:endParaRPr lang="ru-RU" sz="2800" b="1" dirty="0"/>
          </a:p>
        </p:txBody>
      </p:sp>
      <p:sp>
        <p:nvSpPr>
          <p:cNvPr id="3" name="Content Placeholder 2"/>
          <p:cNvSpPr>
            <a:spLocks noGrp="1"/>
          </p:cNvSpPr>
          <p:nvPr>
            <p:ph idx="1"/>
          </p:nvPr>
        </p:nvSpPr>
        <p:spPr>
          <a:xfrm>
            <a:off x="729049" y="908721"/>
            <a:ext cx="11121081" cy="5776284"/>
          </a:xfrm>
        </p:spPr>
        <p:txBody>
          <a:bodyPr>
            <a:normAutofit/>
          </a:bodyPr>
          <a:lstStyle/>
          <a:p>
            <a:pPr marL="457200" indent="-457200" algn="just">
              <a:buAutoNum type="arabicPeriod"/>
            </a:pPr>
            <a:r>
              <a:rPr lang="lv-LV" sz="2400" b="1" dirty="0"/>
              <a:t>Divdaļu cikls </a:t>
            </a:r>
            <a:r>
              <a:rPr lang="lv-LV" sz="2400" b="1" dirty="0">
                <a:sym typeface="Wingdings" panose="05000000000000000000" pitchFamily="2" charset="2"/>
              </a:rPr>
              <a:t> </a:t>
            </a:r>
            <a:r>
              <a:rPr lang="lv-LV" sz="2400" b="1" u="sng" dirty="0">
                <a:sym typeface="Wingdings" panose="05000000000000000000" pitchFamily="2" charset="2"/>
              </a:rPr>
              <a:t>prelūdija</a:t>
            </a:r>
            <a:r>
              <a:rPr lang="lv-LV" sz="2400" b="1" dirty="0">
                <a:sym typeface="Wingdings" panose="05000000000000000000" pitchFamily="2" charset="2"/>
              </a:rPr>
              <a:t> (fantāzija, tokāta..) un </a:t>
            </a:r>
            <a:r>
              <a:rPr lang="lv-LV" sz="2400" b="1" u="sng" dirty="0">
                <a:sym typeface="Wingdings" panose="05000000000000000000" pitchFamily="2" charset="2"/>
              </a:rPr>
              <a:t>fūga</a:t>
            </a:r>
            <a:r>
              <a:rPr lang="lv-LV" sz="2400" b="1" dirty="0">
                <a:sym typeface="Wingdings" panose="05000000000000000000" pitchFamily="2" charset="2"/>
              </a:rPr>
              <a:t>: divu </a:t>
            </a:r>
            <a:r>
              <a:rPr lang="lv-LV" sz="2400" b="1" i="1" dirty="0">
                <a:sym typeface="Wingdings" panose="05000000000000000000" pitchFamily="2" charset="2"/>
              </a:rPr>
              <a:t>pretpolu</a:t>
            </a:r>
            <a:r>
              <a:rPr lang="lv-LV" sz="2400" b="1" dirty="0">
                <a:sym typeface="Wingdings" panose="05000000000000000000" pitchFamily="2" charset="2"/>
              </a:rPr>
              <a:t> apvienojums (stingri organizēta polifona fūga un brīvi veidots, </a:t>
            </a:r>
            <a:r>
              <a:rPr lang="lv-LV" sz="2400" b="1" dirty="0" err="1">
                <a:sym typeface="Wingdings" panose="05000000000000000000" pitchFamily="2" charset="2"/>
              </a:rPr>
              <a:t>improvizācijveida</a:t>
            </a:r>
            <a:r>
              <a:rPr lang="lv-LV" sz="2400" b="1" dirty="0">
                <a:sym typeface="Wingdings" panose="05000000000000000000" pitchFamily="2" charset="2"/>
              </a:rPr>
              <a:t> pirmais skaņdarbs). Retāk otrais skaņdarbs ir citā formā (V. </a:t>
            </a:r>
            <a:r>
              <a:rPr lang="lv-LV" sz="2400" b="1" dirty="0" err="1">
                <a:sym typeface="Wingdings" panose="05000000000000000000" pitchFamily="2" charset="2"/>
              </a:rPr>
              <a:t>Bērds</a:t>
            </a:r>
            <a:r>
              <a:rPr lang="lv-LV" sz="2400" b="1" dirty="0">
                <a:sym typeface="Wingdings" panose="05000000000000000000" pitchFamily="2" charset="2"/>
              </a:rPr>
              <a:t> </a:t>
            </a:r>
            <a:r>
              <a:rPr lang="lv-LV" sz="2400" b="1" i="1" dirty="0">
                <a:sym typeface="Wingdings" panose="05000000000000000000" pitchFamily="2" charset="2"/>
              </a:rPr>
              <a:t>Prelūdija un Vedēja svilpe – </a:t>
            </a:r>
            <a:r>
              <a:rPr lang="lv-LV" sz="2400" b="1" dirty="0">
                <a:sym typeface="Wingdings" panose="05000000000000000000" pitchFamily="2" charset="2"/>
              </a:rPr>
              <a:t>caurvij forma un variācijas). </a:t>
            </a:r>
          </a:p>
          <a:p>
            <a:pPr algn="just">
              <a:lnSpc>
                <a:spcPct val="150000"/>
              </a:lnSpc>
            </a:pPr>
            <a:r>
              <a:rPr lang="lv-LV" sz="2400" b="1" dirty="0">
                <a:sym typeface="Wingdings" panose="05000000000000000000" pitchFamily="2" charset="2"/>
              </a:rPr>
              <a:t>Sastopams ērģeļmūzikā, klaviermūzikā; </a:t>
            </a:r>
          </a:p>
          <a:p>
            <a:pPr algn="just">
              <a:lnSpc>
                <a:spcPct val="150000"/>
              </a:lnSpc>
            </a:pPr>
            <a:r>
              <a:rPr lang="lv-LV" sz="2400" b="1" dirty="0">
                <a:sym typeface="Wingdings" panose="05000000000000000000" pitchFamily="2" charset="2"/>
              </a:rPr>
              <a:t>dažreiz tāds </a:t>
            </a:r>
            <a:r>
              <a:rPr lang="lv-LV" sz="2400" b="1" i="1" dirty="0">
                <a:sym typeface="Wingdings" panose="05000000000000000000" pitchFamily="2" charset="2"/>
              </a:rPr>
              <a:t>mazais </a:t>
            </a:r>
            <a:r>
              <a:rPr lang="lv-LV" sz="2400" b="1" dirty="0">
                <a:sym typeface="Wingdings" panose="05000000000000000000" pitchFamily="2" charset="2"/>
              </a:rPr>
              <a:t>cikls ietverts izvērstākā ciklā (piem., Hendeļa </a:t>
            </a:r>
            <a:r>
              <a:rPr lang="lv-LV" sz="2400" b="1" i="1" dirty="0" err="1">
                <a:sym typeface="Wingdings" panose="05000000000000000000" pitchFamily="2" charset="2"/>
              </a:rPr>
              <a:t>Concerti</a:t>
            </a:r>
            <a:r>
              <a:rPr lang="lv-LV" sz="2400" b="1" i="1" dirty="0">
                <a:sym typeface="Wingdings" panose="05000000000000000000" pitchFamily="2" charset="2"/>
              </a:rPr>
              <a:t> </a:t>
            </a:r>
            <a:r>
              <a:rPr lang="lv-LV" sz="2400" b="1" i="1" dirty="0" err="1">
                <a:sym typeface="Wingdings" panose="05000000000000000000" pitchFamily="2" charset="2"/>
              </a:rPr>
              <a:t>grossi</a:t>
            </a:r>
            <a:r>
              <a:rPr lang="lv-LV" sz="2400" b="1" dirty="0">
                <a:sym typeface="Wingdings" panose="05000000000000000000" pitchFamily="2" charset="2"/>
              </a:rPr>
              <a:t>, sonātes, svītas, Baha sonātes). </a:t>
            </a:r>
          </a:p>
          <a:p>
            <a:pPr algn="just">
              <a:lnSpc>
                <a:spcPct val="150000"/>
              </a:lnSpc>
            </a:pPr>
            <a:r>
              <a:rPr lang="lv-LV" sz="2400" b="1" dirty="0">
                <a:sym typeface="Wingdings" panose="05000000000000000000" pitchFamily="2" charset="2"/>
              </a:rPr>
              <a:t>Unikāls </a:t>
            </a:r>
            <a:r>
              <a:rPr lang="lv-LV" sz="2400" b="1" i="1" dirty="0">
                <a:sym typeface="Wingdings" panose="05000000000000000000" pitchFamily="2" charset="2"/>
              </a:rPr>
              <a:t>mazo</a:t>
            </a:r>
            <a:r>
              <a:rPr lang="lv-LV" sz="2400" b="1" dirty="0">
                <a:sym typeface="Wingdings" panose="05000000000000000000" pitchFamily="2" charset="2"/>
              </a:rPr>
              <a:t> ciklu apvienojums krājumos – Baha LTK-1 un LTK-2 u.tml.</a:t>
            </a:r>
          </a:p>
          <a:p>
            <a:pPr marL="0" indent="0">
              <a:buNone/>
            </a:pPr>
            <a:endParaRPr lang="ru-RU" sz="2400" b="1" dirty="0"/>
          </a:p>
        </p:txBody>
      </p:sp>
      <p:sp>
        <p:nvSpPr>
          <p:cNvPr id="4" name="Slide Number Placeholder 3"/>
          <p:cNvSpPr>
            <a:spLocks noGrp="1"/>
          </p:cNvSpPr>
          <p:nvPr>
            <p:ph type="sldNum" sz="quarter" idx="12"/>
          </p:nvPr>
        </p:nvSpPr>
        <p:spPr/>
        <p:txBody>
          <a:bodyPr/>
          <a:lstStyle/>
          <a:p>
            <a:fld id="{C168C539-EE0D-44D0-8031-D18399698526}" type="slidenum">
              <a:rPr lang="ru-RU" smtClean="0"/>
              <a:pPr/>
              <a:t>5</a:t>
            </a:fld>
            <a:endParaRPr lang="ru-RU"/>
          </a:p>
        </p:txBody>
      </p:sp>
    </p:spTree>
    <p:extLst>
      <p:ext uri="{BB962C8B-B14F-4D97-AF65-F5344CB8AC3E}">
        <p14:creationId xmlns:p14="http://schemas.microsoft.com/office/powerpoint/2010/main" val="306853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265" y="476673"/>
            <a:ext cx="11084011" cy="5649491"/>
          </a:xfrm>
        </p:spPr>
        <p:txBody>
          <a:bodyPr>
            <a:normAutofit/>
          </a:bodyPr>
          <a:lstStyle/>
          <a:p>
            <a:pPr marL="0" indent="0" algn="just">
              <a:buNone/>
            </a:pPr>
            <a:r>
              <a:rPr lang="lv-LV" sz="2400" b="1" dirty="0" err="1"/>
              <a:t>Trijdaļu</a:t>
            </a:r>
            <a:r>
              <a:rPr lang="lv-LV" sz="2400" b="1" dirty="0"/>
              <a:t> cikls </a:t>
            </a:r>
            <a:r>
              <a:rPr lang="lv-LV" sz="2400" b="1" dirty="0">
                <a:sym typeface="Wingdings" panose="05000000000000000000" pitchFamily="2" charset="2"/>
              </a:rPr>
              <a:t> </a:t>
            </a:r>
          </a:p>
          <a:p>
            <a:pPr marL="0" indent="0" algn="just">
              <a:buNone/>
            </a:pPr>
            <a:r>
              <a:rPr lang="lv-LV" sz="2400" b="1" dirty="0">
                <a:sym typeface="Wingdings" panose="05000000000000000000" pitchFamily="2" charset="2"/>
              </a:rPr>
              <a:t>sastopams </a:t>
            </a:r>
            <a:r>
              <a:rPr lang="lv-LV" sz="2400" b="1" dirty="0" err="1">
                <a:sym typeface="Wingdings" panose="05000000000000000000" pitchFamily="2" charset="2"/>
              </a:rPr>
              <a:t>koncertžanrā</a:t>
            </a:r>
            <a:r>
              <a:rPr lang="lv-LV" sz="2400" b="1" dirty="0">
                <a:sym typeface="Wingdings" panose="05000000000000000000" pitchFamily="2" charset="2"/>
              </a:rPr>
              <a:t>: solo vai ansambļa (divi/trīs instrumenti) ar orķestri vai solistam bez orķestra (dažreiz – </a:t>
            </a:r>
            <a:r>
              <a:rPr lang="lv-LV" sz="2400" b="1" i="1" dirty="0" err="1">
                <a:sym typeface="Wingdings" panose="05000000000000000000" pitchFamily="2" charset="2"/>
              </a:rPr>
              <a:t>concerto</a:t>
            </a:r>
            <a:r>
              <a:rPr lang="lv-LV" sz="2400" b="1" i="1" dirty="0">
                <a:sym typeface="Wingdings" panose="05000000000000000000" pitchFamily="2" charset="2"/>
              </a:rPr>
              <a:t> </a:t>
            </a:r>
            <a:r>
              <a:rPr lang="lv-LV" sz="2400" b="1" i="1" dirty="0" err="1">
                <a:sym typeface="Wingdings" panose="05000000000000000000" pitchFamily="2" charset="2"/>
              </a:rPr>
              <a:t>grosso</a:t>
            </a:r>
            <a:r>
              <a:rPr lang="lv-LV" sz="2400" b="1" i="1" dirty="0">
                <a:sym typeface="Wingdings" panose="05000000000000000000" pitchFamily="2" charset="2"/>
              </a:rPr>
              <a:t>, </a:t>
            </a:r>
            <a:r>
              <a:rPr lang="lv-LV" sz="2400" b="1" dirty="0">
                <a:sym typeface="Wingdings" panose="05000000000000000000" pitchFamily="2" charset="2"/>
              </a:rPr>
              <a:t>resp., orķestrim). </a:t>
            </a:r>
          </a:p>
          <a:p>
            <a:r>
              <a:rPr lang="lv-LV" sz="2400" b="1" dirty="0">
                <a:sym typeface="Wingdings" panose="05000000000000000000" pitchFamily="2" charset="2"/>
              </a:rPr>
              <a:t>Trijdaļu struktūra – no A. Vivaldi koncertiem. </a:t>
            </a:r>
          </a:p>
          <a:p>
            <a:pPr algn="just">
              <a:lnSpc>
                <a:spcPct val="150000"/>
              </a:lnSpc>
            </a:pPr>
            <a:r>
              <a:rPr lang="lv-LV" sz="2400" b="1" i="1" dirty="0">
                <a:sym typeface="Wingdings" panose="05000000000000000000" pitchFamily="2" charset="2"/>
              </a:rPr>
              <a:t> </a:t>
            </a:r>
            <a:r>
              <a:rPr lang="lv-LV" sz="2400" b="1" dirty="0">
                <a:sym typeface="Wingdings" panose="05000000000000000000" pitchFamily="2" charset="2"/>
              </a:rPr>
              <a:t>Trīs daļas: </a:t>
            </a:r>
            <a:r>
              <a:rPr lang="lv-LV" sz="2400" b="1" dirty="0"/>
              <a:t> ātra – lēna – ātra (tempu kontrasts)</a:t>
            </a:r>
          </a:p>
          <a:p>
            <a:pPr algn="just"/>
            <a:r>
              <a:rPr lang="lv-LV" sz="2400" b="1" dirty="0"/>
              <a:t>No </a:t>
            </a:r>
            <a:r>
              <a:rPr lang="lv-LV" sz="2400" b="1" dirty="0" err="1"/>
              <a:t>Vivaldi</a:t>
            </a:r>
            <a:r>
              <a:rPr lang="lv-LV" sz="2400" b="1" dirty="0"/>
              <a:t> laikiem ir nostiprināta 1. daļas forma – senā </a:t>
            </a:r>
            <a:r>
              <a:rPr lang="lv-LV" sz="2400" b="1" dirty="0" err="1"/>
              <a:t>koncertforma</a:t>
            </a:r>
            <a:r>
              <a:rPr lang="lv-LV" sz="2400" b="1" dirty="0"/>
              <a:t> (</a:t>
            </a:r>
            <a:r>
              <a:rPr lang="lv-LV" sz="2400" b="1" dirty="0" err="1"/>
              <a:t>riturneļforma</a:t>
            </a:r>
            <a:r>
              <a:rPr lang="lv-LV" sz="2400" b="1" dirty="0"/>
              <a:t>) , kura biežāk sastopama arī finālā. Lēnā daļa – </a:t>
            </a:r>
            <a:r>
              <a:rPr lang="lv-LV" sz="2400" b="1" dirty="0" err="1"/>
              <a:t>kameriskāka</a:t>
            </a:r>
            <a:r>
              <a:rPr lang="lv-LV" sz="2400" b="1" dirty="0"/>
              <a:t>, brīvāka gan formas, gan tonalitātes ziņā </a:t>
            </a:r>
            <a:endParaRPr lang="ru-RU" sz="2400" b="1" dirty="0"/>
          </a:p>
        </p:txBody>
      </p:sp>
      <p:sp>
        <p:nvSpPr>
          <p:cNvPr id="4" name="Slide Number Placeholder 3"/>
          <p:cNvSpPr>
            <a:spLocks noGrp="1"/>
          </p:cNvSpPr>
          <p:nvPr>
            <p:ph type="sldNum" sz="quarter" idx="12"/>
          </p:nvPr>
        </p:nvSpPr>
        <p:spPr/>
        <p:txBody>
          <a:bodyPr/>
          <a:lstStyle/>
          <a:p>
            <a:fld id="{C168C539-EE0D-44D0-8031-D18399698526}" type="slidenum">
              <a:rPr lang="ru-RU" smtClean="0"/>
              <a:pPr/>
              <a:t>6</a:t>
            </a:fld>
            <a:endParaRPr lang="ru-RU"/>
          </a:p>
        </p:txBody>
      </p:sp>
    </p:spTree>
    <p:extLst>
      <p:ext uri="{BB962C8B-B14F-4D97-AF65-F5344CB8AC3E}">
        <p14:creationId xmlns:p14="http://schemas.microsoft.com/office/powerpoint/2010/main" val="380701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551" y="476673"/>
            <a:ext cx="11133438" cy="5649491"/>
          </a:xfrm>
        </p:spPr>
        <p:txBody>
          <a:bodyPr>
            <a:normAutofit/>
          </a:bodyPr>
          <a:lstStyle/>
          <a:p>
            <a:pPr marL="0" indent="0">
              <a:buNone/>
            </a:pPr>
            <a:r>
              <a:rPr lang="lv-LV" sz="2400" b="1" dirty="0" err="1"/>
              <a:t>Četrdaļu</a:t>
            </a:r>
            <a:r>
              <a:rPr lang="lv-LV" sz="2400" b="1" dirty="0"/>
              <a:t> cikls </a:t>
            </a:r>
            <a:r>
              <a:rPr lang="lv-LV" sz="2400" b="1" dirty="0">
                <a:sym typeface="Wingdings" panose="05000000000000000000" pitchFamily="2" charset="2"/>
              </a:rPr>
              <a:t> sonātes žanrs (bet var būt arī 3.d. sonāte)</a:t>
            </a:r>
          </a:p>
          <a:p>
            <a:r>
              <a:rPr lang="lv-LV" sz="2400" b="1" dirty="0">
                <a:sym typeface="Wingdings" panose="05000000000000000000" pitchFamily="2" charset="2"/>
              </a:rPr>
              <a:t>Vārds </a:t>
            </a:r>
            <a:r>
              <a:rPr lang="lv-LV" sz="2400" b="1" i="1" dirty="0">
                <a:sym typeface="Wingdings" panose="05000000000000000000" pitchFamily="2" charset="2"/>
              </a:rPr>
              <a:t>sonāte </a:t>
            </a:r>
            <a:r>
              <a:rPr lang="lv-LV" sz="2400" b="1" dirty="0">
                <a:sym typeface="Wingdings" panose="05000000000000000000" pitchFamily="2" charset="2"/>
              </a:rPr>
              <a:t>– no 16. gs.; </a:t>
            </a:r>
          </a:p>
          <a:p>
            <a:pPr algn="just"/>
            <a:r>
              <a:rPr lang="lv-LV" sz="2400" b="1" dirty="0">
                <a:sym typeface="Wingdings" panose="05000000000000000000" pitchFamily="2" charset="2"/>
              </a:rPr>
              <a:t>no žanra viedokļa  divi sonātes veidi: </a:t>
            </a:r>
          </a:p>
          <a:p>
            <a:pPr algn="just"/>
            <a:r>
              <a:rPr lang="lv-LV" sz="2400" b="1" i="1" dirty="0" err="1">
                <a:sym typeface="Wingdings" panose="05000000000000000000" pitchFamily="2" charset="2"/>
              </a:rPr>
              <a:t>sonata</a:t>
            </a:r>
            <a:r>
              <a:rPr lang="lv-LV" sz="2400" b="1" i="1" dirty="0">
                <a:sym typeface="Wingdings" panose="05000000000000000000" pitchFamily="2" charset="2"/>
              </a:rPr>
              <a:t> </a:t>
            </a:r>
            <a:r>
              <a:rPr lang="lv-LV" sz="2400" b="1" i="1" dirty="0" err="1">
                <a:sym typeface="Wingdings" panose="05000000000000000000" pitchFamily="2" charset="2"/>
              </a:rPr>
              <a:t>da</a:t>
            </a:r>
            <a:r>
              <a:rPr lang="lv-LV" sz="2400" b="1" i="1" dirty="0">
                <a:sym typeface="Wingdings" panose="05000000000000000000" pitchFamily="2" charset="2"/>
              </a:rPr>
              <a:t> </a:t>
            </a:r>
            <a:r>
              <a:rPr lang="lv-LV" sz="2400" b="1" i="1" dirty="0" err="1">
                <a:sym typeface="Wingdings" panose="05000000000000000000" pitchFamily="2" charset="2"/>
              </a:rPr>
              <a:t>chiesa</a:t>
            </a:r>
            <a:r>
              <a:rPr lang="lv-LV" sz="2400" b="1" i="1" dirty="0">
                <a:sym typeface="Wingdings" panose="05000000000000000000" pitchFamily="2" charset="2"/>
              </a:rPr>
              <a:t> </a:t>
            </a:r>
            <a:r>
              <a:rPr lang="lv-LV" sz="2400" b="1" dirty="0">
                <a:sym typeface="Wingdings" panose="05000000000000000000" pitchFamily="2" charset="2"/>
              </a:rPr>
              <a:t> (sonāte tiešā vārda nozīmē) un  </a:t>
            </a:r>
            <a:r>
              <a:rPr lang="lv-LV" sz="2400" b="1" i="1" dirty="0" err="1">
                <a:sym typeface="Wingdings" panose="05000000000000000000" pitchFamily="2" charset="2"/>
              </a:rPr>
              <a:t>sonata</a:t>
            </a:r>
            <a:r>
              <a:rPr lang="lv-LV" sz="2400" b="1" i="1" dirty="0">
                <a:sym typeface="Wingdings" panose="05000000000000000000" pitchFamily="2" charset="2"/>
              </a:rPr>
              <a:t> </a:t>
            </a:r>
            <a:r>
              <a:rPr lang="lv-LV" sz="2400" b="1" i="1" dirty="0" err="1">
                <a:sym typeface="Wingdings" panose="05000000000000000000" pitchFamily="2" charset="2"/>
              </a:rPr>
              <a:t>da</a:t>
            </a:r>
            <a:r>
              <a:rPr lang="lv-LV" sz="2400" b="1" i="1" dirty="0">
                <a:sym typeface="Wingdings" panose="05000000000000000000" pitchFamily="2" charset="2"/>
              </a:rPr>
              <a:t> </a:t>
            </a:r>
            <a:r>
              <a:rPr lang="lv-LV" sz="2400" b="1" i="1" dirty="0" err="1">
                <a:sym typeface="Wingdings" panose="05000000000000000000" pitchFamily="2" charset="2"/>
              </a:rPr>
              <a:t>camera</a:t>
            </a:r>
            <a:r>
              <a:rPr lang="lv-LV" sz="2400" b="1" i="1" dirty="0">
                <a:sym typeface="Wingdings" panose="05000000000000000000" pitchFamily="2" charset="2"/>
              </a:rPr>
              <a:t> </a:t>
            </a:r>
            <a:r>
              <a:rPr lang="lv-LV" sz="2400" b="1" dirty="0">
                <a:sym typeface="Wingdings" panose="05000000000000000000" pitchFamily="2" charset="2"/>
              </a:rPr>
              <a:t>(= svīta); </a:t>
            </a:r>
          </a:p>
          <a:p>
            <a:pPr algn="just"/>
            <a:r>
              <a:rPr lang="lv-LV" sz="2400" b="1" dirty="0">
                <a:sym typeface="Wingdings" panose="05000000000000000000" pitchFamily="2" charset="2"/>
              </a:rPr>
              <a:t>no </a:t>
            </a:r>
            <a:r>
              <a:rPr lang="lv-LV" sz="2400" b="1" dirty="0" err="1">
                <a:sym typeface="Wingdings" panose="05000000000000000000" pitchFamily="2" charset="2"/>
              </a:rPr>
              <a:t>izpildītājsastāva</a:t>
            </a:r>
            <a:r>
              <a:rPr lang="lv-LV" sz="2400" b="1" dirty="0">
                <a:sym typeface="Wingdings" panose="05000000000000000000" pitchFamily="2" charset="2"/>
              </a:rPr>
              <a:t> – trio sonāte (3 instrumentiem), solo vai instrumentam ar pavadījumu.</a:t>
            </a:r>
          </a:p>
          <a:p>
            <a:r>
              <a:rPr lang="lv-LV" sz="2400" b="1" dirty="0">
                <a:sym typeface="Wingdings" panose="05000000000000000000" pitchFamily="2" charset="2"/>
              </a:rPr>
              <a:t>     Cikla uzbūve:</a:t>
            </a:r>
          </a:p>
          <a:p>
            <a:pPr marL="0" indent="0" algn="just">
              <a:buNone/>
            </a:pPr>
            <a:r>
              <a:rPr lang="lv-LV" sz="2400" b="1" dirty="0">
                <a:sym typeface="Wingdings" panose="05000000000000000000" pitchFamily="2" charset="2"/>
              </a:rPr>
              <a:t>       I            II         III          IV   daļas</a:t>
            </a:r>
          </a:p>
          <a:p>
            <a:pPr marL="0" indent="0">
              <a:buNone/>
            </a:pPr>
            <a:r>
              <a:rPr lang="lv-LV" sz="2400" b="1" dirty="0">
                <a:sym typeface="Wingdings" panose="05000000000000000000" pitchFamily="2" charset="2"/>
              </a:rPr>
              <a:t>     lēni  ātri       lēni   ātri</a:t>
            </a:r>
          </a:p>
        </p:txBody>
      </p:sp>
      <p:sp>
        <p:nvSpPr>
          <p:cNvPr id="4" name="Slide Number Placeholder 3"/>
          <p:cNvSpPr>
            <a:spLocks noGrp="1"/>
          </p:cNvSpPr>
          <p:nvPr>
            <p:ph type="sldNum" sz="quarter" idx="12"/>
          </p:nvPr>
        </p:nvSpPr>
        <p:spPr/>
        <p:txBody>
          <a:bodyPr/>
          <a:lstStyle/>
          <a:p>
            <a:fld id="{C168C539-EE0D-44D0-8031-D18399698526}" type="slidenum">
              <a:rPr lang="ru-RU" smtClean="0"/>
              <a:pPr/>
              <a:t>7</a:t>
            </a:fld>
            <a:endParaRPr lang="ru-RU"/>
          </a:p>
        </p:txBody>
      </p:sp>
    </p:spTree>
    <p:extLst>
      <p:ext uri="{BB962C8B-B14F-4D97-AF65-F5344CB8AC3E}">
        <p14:creationId xmlns:p14="http://schemas.microsoft.com/office/powerpoint/2010/main" val="14892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973" y="404665"/>
            <a:ext cx="10602097" cy="6086287"/>
          </a:xfrm>
        </p:spPr>
        <p:txBody>
          <a:bodyPr>
            <a:normAutofit/>
          </a:bodyPr>
          <a:lstStyle/>
          <a:p>
            <a:pPr marL="0" indent="0">
              <a:buNone/>
            </a:pPr>
            <a:r>
              <a:rPr lang="lv-LV" sz="2400" b="1" dirty="0" err="1"/>
              <a:t>Daudzdaļu</a:t>
            </a:r>
            <a:r>
              <a:rPr lang="lv-LV" sz="2400" b="1" dirty="0"/>
              <a:t> cikls </a:t>
            </a:r>
            <a:r>
              <a:rPr lang="lv-LV" sz="2400" b="1" dirty="0">
                <a:sym typeface="Wingdings" panose="05000000000000000000" pitchFamily="2" charset="2"/>
              </a:rPr>
              <a:t> </a:t>
            </a:r>
          </a:p>
          <a:p>
            <a:pPr marL="0" indent="0">
              <a:buNone/>
            </a:pPr>
            <a:r>
              <a:rPr lang="lv-LV" sz="2400" b="1" dirty="0">
                <a:sym typeface="Wingdings" panose="05000000000000000000" pitchFamily="2" charset="2"/>
              </a:rPr>
              <a:t>svīta (partita (vāc.), </a:t>
            </a:r>
          </a:p>
          <a:p>
            <a:pPr marL="0" indent="0">
              <a:buNone/>
            </a:pPr>
            <a:r>
              <a:rPr lang="lv-LV" sz="2400" b="1" i="1" dirty="0" err="1">
                <a:sym typeface="Wingdings" panose="05000000000000000000" pitchFamily="2" charset="2"/>
              </a:rPr>
              <a:t>lessons</a:t>
            </a:r>
            <a:r>
              <a:rPr lang="lv-LV" sz="2400" b="1" i="1" dirty="0">
                <a:sym typeface="Wingdings" panose="05000000000000000000" pitchFamily="2" charset="2"/>
              </a:rPr>
              <a:t> </a:t>
            </a:r>
            <a:r>
              <a:rPr lang="lv-LV" sz="2400" b="1" dirty="0">
                <a:sym typeface="Wingdings" panose="05000000000000000000" pitchFamily="2" charset="2"/>
              </a:rPr>
              <a:t>(</a:t>
            </a:r>
            <a:r>
              <a:rPr lang="lv-LV" sz="2400" b="1" dirty="0" err="1">
                <a:sym typeface="Wingdings" panose="05000000000000000000" pitchFamily="2" charset="2"/>
              </a:rPr>
              <a:t>angļ</a:t>
            </a:r>
            <a:r>
              <a:rPr lang="lv-LV" sz="2400" b="1" dirty="0">
                <a:sym typeface="Wingdings" panose="05000000000000000000" pitchFamily="2" charset="2"/>
              </a:rPr>
              <a:t>.), </a:t>
            </a:r>
          </a:p>
          <a:p>
            <a:pPr marL="0" indent="0">
              <a:buNone/>
            </a:pPr>
            <a:r>
              <a:rPr lang="lv-LV" sz="2400" b="1" i="1" dirty="0" err="1">
                <a:sym typeface="Wingdings" panose="05000000000000000000" pitchFamily="2" charset="2"/>
              </a:rPr>
              <a:t>ordre</a:t>
            </a:r>
            <a:r>
              <a:rPr lang="lv-LV" sz="2400" b="1" dirty="0">
                <a:sym typeface="Wingdings" panose="05000000000000000000" pitchFamily="2" charset="2"/>
              </a:rPr>
              <a:t>, uvertīra (</a:t>
            </a:r>
            <a:r>
              <a:rPr lang="lv-LV" sz="2400" b="1" dirty="0" err="1">
                <a:sym typeface="Wingdings" panose="05000000000000000000" pitchFamily="2" charset="2"/>
              </a:rPr>
              <a:t>franč</a:t>
            </a:r>
            <a:r>
              <a:rPr lang="lv-LV" sz="2400" b="1" dirty="0">
                <a:sym typeface="Wingdings" panose="05000000000000000000" pitchFamily="2" charset="2"/>
              </a:rPr>
              <a:t>.), </a:t>
            </a:r>
          </a:p>
          <a:p>
            <a:pPr marL="0" indent="0">
              <a:buNone/>
            </a:pPr>
            <a:r>
              <a:rPr lang="lv-LV" sz="2400" b="1" dirty="0">
                <a:sym typeface="Wingdings" panose="05000000000000000000" pitchFamily="2" charset="2"/>
              </a:rPr>
              <a:t>sonāte </a:t>
            </a:r>
            <a:r>
              <a:rPr lang="lv-LV" sz="2400" b="1" i="1" dirty="0" err="1">
                <a:sym typeface="Wingdings" panose="05000000000000000000" pitchFamily="2" charset="2"/>
              </a:rPr>
              <a:t>da</a:t>
            </a:r>
            <a:r>
              <a:rPr lang="lv-LV" sz="2400" b="1" i="1" dirty="0">
                <a:sym typeface="Wingdings" panose="05000000000000000000" pitchFamily="2" charset="2"/>
              </a:rPr>
              <a:t> </a:t>
            </a:r>
            <a:r>
              <a:rPr lang="lv-LV" sz="2400" b="1" i="1" dirty="0" err="1">
                <a:sym typeface="Wingdings" panose="05000000000000000000" pitchFamily="2" charset="2"/>
              </a:rPr>
              <a:t>camera</a:t>
            </a:r>
            <a:r>
              <a:rPr lang="lv-LV" sz="2400" b="1" i="1" dirty="0">
                <a:sym typeface="Wingdings" panose="05000000000000000000" pitchFamily="2" charset="2"/>
              </a:rPr>
              <a:t>, </a:t>
            </a:r>
          </a:p>
          <a:p>
            <a:pPr marL="0" indent="0">
              <a:buNone/>
            </a:pPr>
            <a:r>
              <a:rPr lang="lv-LV" sz="2400" b="1" dirty="0">
                <a:sym typeface="Wingdings" panose="05000000000000000000" pitchFamily="2" charset="2"/>
              </a:rPr>
              <a:t>balets</a:t>
            </a:r>
            <a:r>
              <a:rPr lang="lv-LV" sz="2400" b="1" i="1" dirty="0">
                <a:sym typeface="Wingdings" panose="05000000000000000000" pitchFamily="2" charset="2"/>
              </a:rPr>
              <a:t> </a:t>
            </a:r>
            <a:r>
              <a:rPr lang="lv-LV" sz="2400" b="1" dirty="0">
                <a:sym typeface="Wingdings" panose="05000000000000000000" pitchFamily="2" charset="2"/>
              </a:rPr>
              <a:t>(</a:t>
            </a:r>
            <a:r>
              <a:rPr lang="lv-LV" sz="2400" b="1" dirty="0" err="1">
                <a:sym typeface="Wingdings" panose="05000000000000000000" pitchFamily="2" charset="2"/>
              </a:rPr>
              <a:t>itāļ</a:t>
            </a:r>
            <a:r>
              <a:rPr lang="lv-LV" sz="2400" b="1" dirty="0">
                <a:sym typeface="Wingdings" panose="05000000000000000000" pitchFamily="2" charset="2"/>
              </a:rPr>
              <a:t>.)..</a:t>
            </a:r>
          </a:p>
          <a:p>
            <a:r>
              <a:rPr lang="lv-LV" sz="2400" b="1" dirty="0">
                <a:sym typeface="Wingdings" panose="05000000000000000000" pitchFamily="2" charset="2"/>
              </a:rPr>
              <a:t>Vienotības principi: žanrs, tonalitāte, dažreiz (sākumā) tematisms, forma (prevalē </a:t>
            </a:r>
            <a:r>
              <a:rPr lang="lv-LV" sz="2400" b="1" dirty="0" err="1">
                <a:sym typeface="Wingdings" panose="05000000000000000000" pitchFamily="2" charset="2"/>
              </a:rPr>
              <a:t>mazformas</a:t>
            </a:r>
            <a:r>
              <a:rPr lang="lv-LV" sz="2400" b="1" dirty="0">
                <a:sym typeface="Wingdings" panose="05000000000000000000" pitchFamily="2" charset="2"/>
              </a:rPr>
              <a:t>) </a:t>
            </a:r>
          </a:p>
          <a:p>
            <a:r>
              <a:rPr lang="lv-LV" sz="2400" b="1" dirty="0">
                <a:sym typeface="Wingdings" panose="05000000000000000000" pitchFamily="2" charset="2"/>
              </a:rPr>
              <a:t>4 deju </a:t>
            </a:r>
            <a:r>
              <a:rPr lang="lv-LV" sz="2400" b="1" i="1" dirty="0">
                <a:sym typeface="Wingdings" panose="05000000000000000000" pitchFamily="2" charset="2"/>
              </a:rPr>
              <a:t>karkass</a:t>
            </a:r>
            <a:r>
              <a:rPr lang="lv-LV" sz="2400" b="1" dirty="0">
                <a:sym typeface="Wingdings" panose="05000000000000000000" pitchFamily="2" charset="2"/>
              </a:rPr>
              <a:t> – no Johana </a:t>
            </a:r>
            <a:r>
              <a:rPr lang="lv-LV" sz="2400" b="1" dirty="0" err="1">
                <a:sym typeface="Wingdings" panose="05000000000000000000" pitchFamily="2" charset="2"/>
              </a:rPr>
              <a:t>Frobergera</a:t>
            </a:r>
            <a:r>
              <a:rPr lang="lv-LV" sz="2400" b="1" dirty="0">
                <a:sym typeface="Wingdings" panose="05000000000000000000" pitchFamily="2" charset="2"/>
              </a:rPr>
              <a:t> svītām (kuras noslēdzas ar sarabandu); dejas kontrastē metra un tempa ziņā, atšķiras izcelsme, raksturs, faktūra:</a:t>
            </a:r>
          </a:p>
          <a:p>
            <a:endParaRPr lang="lv-LV" sz="2400" b="1" dirty="0">
              <a:sym typeface="Wingdings" panose="05000000000000000000" pitchFamily="2" charset="2"/>
            </a:endParaRPr>
          </a:p>
          <a:p>
            <a:pPr marL="0" indent="0">
              <a:buNone/>
            </a:pPr>
            <a:endParaRPr lang="ru-RU" sz="2400" b="1" i="1" dirty="0"/>
          </a:p>
        </p:txBody>
      </p:sp>
      <p:sp>
        <p:nvSpPr>
          <p:cNvPr id="4" name="Slide Number Placeholder 3"/>
          <p:cNvSpPr>
            <a:spLocks noGrp="1"/>
          </p:cNvSpPr>
          <p:nvPr>
            <p:ph type="sldNum" sz="quarter" idx="12"/>
          </p:nvPr>
        </p:nvSpPr>
        <p:spPr/>
        <p:txBody>
          <a:bodyPr/>
          <a:lstStyle/>
          <a:p>
            <a:fld id="{C168C539-EE0D-44D0-8031-D18399698526}" type="slidenum">
              <a:rPr lang="ru-RU" smtClean="0"/>
              <a:pPr/>
              <a:t>8</a:t>
            </a:fld>
            <a:endParaRPr lang="ru-RU"/>
          </a:p>
        </p:txBody>
      </p:sp>
    </p:spTree>
    <p:extLst>
      <p:ext uri="{BB962C8B-B14F-4D97-AF65-F5344CB8AC3E}">
        <p14:creationId xmlns:p14="http://schemas.microsoft.com/office/powerpoint/2010/main" val="240359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9" name="Rounded Rectangle 7">
            <a:extLst>
              <a:ext uri="{FF2B5EF4-FFF2-40B4-BE49-F238E27FC236}">
                <a16:creationId xmlns:a16="http://schemas.microsoft.com/office/drawing/2014/main" id="{BB8CA088-A193-488D-A459-7D9D55417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477" y="799063"/>
            <a:ext cx="7009395" cy="5260058"/>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D4109F0-0474-6B16-1B00-1712B69B26AA}"/>
              </a:ext>
            </a:extLst>
          </p:cNvPr>
          <p:cNvPicPr>
            <a:picLocks noGrp="1" noChangeAspect="1"/>
          </p:cNvPicPr>
          <p:nvPr>
            <p:ph idx="1"/>
          </p:nvPr>
        </p:nvPicPr>
        <p:blipFill>
          <a:blip r:embed="rId3"/>
          <a:stretch>
            <a:fillRect/>
          </a:stretch>
        </p:blipFill>
        <p:spPr>
          <a:xfrm>
            <a:off x="486894" y="181381"/>
            <a:ext cx="10352556" cy="6579887"/>
          </a:xfrm>
          <a:prstGeom prst="rect">
            <a:avLst/>
          </a:prstGeom>
        </p:spPr>
      </p:pic>
    </p:spTree>
    <p:extLst>
      <p:ext uri="{BB962C8B-B14F-4D97-AF65-F5344CB8AC3E}">
        <p14:creationId xmlns:p14="http://schemas.microsoft.com/office/powerpoint/2010/main" val="43793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73</TotalTime>
  <Words>3121</Words>
  <Application>Microsoft Macintosh PowerPoint</Application>
  <PresentationFormat>Widescreen</PresentationFormat>
  <Paragraphs>227</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Century Gothic</vt:lpstr>
      <vt:lpstr>Wingdings</vt:lpstr>
      <vt:lpstr>Mesh</vt:lpstr>
      <vt:lpstr>Kontrasta sastatforma / cikliskā forma</vt:lpstr>
      <vt:lpstr>PowerPoint Presentation</vt:lpstr>
      <vt:lpstr>Kontrasta sastatforma</vt:lpstr>
      <vt:lpstr>Vēsture</vt:lpstr>
      <vt:lpstr>Instrumentālais cikls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sonātes simfoniskais cikls</vt:lpstr>
      <vt:lpstr>Sonātes simfoniskā cikla varianti: </vt:lpstr>
      <vt:lpstr>Tipiskākā simfonijas struktūra</vt:lpstr>
      <vt:lpstr>PowerPoint Presentation</vt:lpstr>
      <vt:lpstr>Simfonijas </vt:lpstr>
      <vt:lpstr>Stīgu kvartets</vt:lpstr>
      <vt:lpstr>Jozefa Haidna ieguldījums žanra attīstībā</vt:lpstr>
      <vt:lpstr>Sonātes, trio, solokoncerta  3-daļu struktūra</vt:lpstr>
      <vt:lpstr>Sonātes</vt:lpstr>
      <vt:lpstr>PowerPoint Presentation</vt:lpstr>
      <vt:lpstr>Vokālie cikliskie žanri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Vokālais cikls latviešu mūzikā</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Jūlija Jonāne</dc:creator>
  <cp:lastModifiedBy>Jūlija Jonāne</cp:lastModifiedBy>
  <cp:revision>2</cp:revision>
  <dcterms:created xsi:type="dcterms:W3CDTF">2026-05-20T17:17:50Z</dcterms:created>
  <dcterms:modified xsi:type="dcterms:W3CDTF">2026-06-26T12:30:52Z</dcterms:modified>
</cp:coreProperties>
</file>